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96" r:id="rId3"/>
    <p:sldId id="371" r:id="rId4"/>
    <p:sldId id="410" r:id="rId5"/>
    <p:sldId id="411" r:id="rId6"/>
    <p:sldId id="321" r:id="rId7"/>
    <p:sldId id="392" r:id="rId8"/>
    <p:sldId id="460" r:id="rId9"/>
    <p:sldId id="451" r:id="rId10"/>
    <p:sldId id="446" r:id="rId11"/>
    <p:sldId id="419" r:id="rId12"/>
    <p:sldId id="422" r:id="rId13"/>
    <p:sldId id="429" r:id="rId14"/>
    <p:sldId id="476" r:id="rId15"/>
    <p:sldId id="435" r:id="rId16"/>
    <p:sldId id="438" r:id="rId17"/>
    <p:sldId id="449" r:id="rId18"/>
    <p:sldId id="474" r:id="rId19"/>
    <p:sldId id="473" r:id="rId20"/>
    <p:sldId id="405" r:id="rId21"/>
    <p:sldId id="398" r:id="rId22"/>
    <p:sldId id="403" r:id="rId23"/>
    <p:sldId id="397" r:id="rId24"/>
    <p:sldId id="400" r:id="rId25"/>
    <p:sldId id="320" r:id="rId26"/>
    <p:sldId id="326" r:id="rId27"/>
    <p:sldId id="361" r:id="rId28"/>
    <p:sldId id="452" r:id="rId29"/>
    <p:sldId id="453" r:id="rId30"/>
    <p:sldId id="454" r:id="rId31"/>
    <p:sldId id="341" r:id="rId32"/>
    <p:sldId id="418" r:id="rId33"/>
    <p:sldId id="343" r:id="rId34"/>
    <p:sldId id="407" r:id="rId35"/>
    <p:sldId id="433" r:id="rId36"/>
    <p:sldId id="427" r:id="rId37"/>
    <p:sldId id="464" r:id="rId38"/>
    <p:sldId id="408" r:id="rId39"/>
    <p:sldId id="428" r:id="rId40"/>
    <p:sldId id="461" r:id="rId41"/>
    <p:sldId id="465" r:id="rId42"/>
    <p:sldId id="424" r:id="rId43"/>
    <p:sldId id="456" r:id="rId44"/>
    <p:sldId id="404" r:id="rId45"/>
    <p:sldId id="463" r:id="rId46"/>
    <p:sldId id="440" r:id="rId47"/>
    <p:sldId id="425" r:id="rId48"/>
    <p:sldId id="468" r:id="rId49"/>
    <p:sldId id="469" r:id="rId50"/>
    <p:sldId id="470" r:id="rId51"/>
    <p:sldId id="471" r:id="rId52"/>
    <p:sldId id="349" r:id="rId53"/>
    <p:sldId id="423" r:id="rId54"/>
    <p:sldId id="387" r:id="rId55"/>
    <p:sldId id="384" r:id="rId56"/>
    <p:sldId id="441" r:id="rId57"/>
    <p:sldId id="351" r:id="rId58"/>
    <p:sldId id="434" r:id="rId59"/>
    <p:sldId id="459" r:id="rId60"/>
    <p:sldId id="462" r:id="rId61"/>
    <p:sldId id="323" r:id="rId62"/>
    <p:sldId id="416" r:id="rId63"/>
    <p:sldId id="367" r:id="rId64"/>
    <p:sldId id="365" r:id="rId65"/>
    <p:sldId id="366" r:id="rId66"/>
    <p:sldId id="417" r:id="rId67"/>
    <p:sldId id="457" r:id="rId68"/>
    <p:sldId id="350" r:id="rId69"/>
    <p:sldId id="450" r:id="rId70"/>
    <p:sldId id="475" r:id="rId71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C5A"/>
    <a:srgbClr val="0C788E"/>
    <a:srgbClr val="FF4343"/>
    <a:srgbClr val="990000"/>
    <a:srgbClr val="000099"/>
    <a:srgbClr val="422C16"/>
    <a:srgbClr val="025198"/>
    <a:srgbClr val="1C1C1C"/>
    <a:srgbClr val="3366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249" autoAdjust="0"/>
  </p:normalViewPr>
  <p:slideViewPr>
    <p:cSldViewPr>
      <p:cViewPr varScale="1">
        <p:scale>
          <a:sx n="82" d="100"/>
          <a:sy n="82" d="100"/>
        </p:scale>
        <p:origin x="1440" y="72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2025\TABELE%20do%20sprawozdania%20roczneg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2025\TABELE%20do%20sprawozdania%20roczneg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2025\TABELE%20do%20sprawozdania%20roczneg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38108882521489"/>
          <c:y val="0.25"/>
          <c:w val="0.63896848137535822"/>
          <c:h val="0.3836206896551724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41232">
          <a:noFill/>
        </a:ln>
      </c:spPr>
    </c:plotArea>
    <c:legend>
      <c:legendPos val="b"/>
      <c:layout>
        <c:manualLayout>
          <c:xMode val="edge"/>
          <c:yMode val="edge"/>
          <c:x val="5.1575931232091692E-2"/>
          <c:y val="0.88362068965517238"/>
          <c:w val="0.89398280802292263"/>
          <c:h val="0.10344827586206896"/>
        </c:manualLayout>
      </c:layout>
      <c:overlay val="0"/>
      <c:spPr>
        <a:noFill/>
        <a:ln w="5154">
          <a:solidFill>
            <a:srgbClr val="000000"/>
          </a:solidFill>
          <a:prstDash val="solid"/>
        </a:ln>
      </c:spPr>
      <c:txPr>
        <a:bodyPr/>
        <a:lstStyle/>
        <a:p>
          <a:pPr>
            <a:defRPr sz="1493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23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888888888888889E-2"/>
          <c:y val="2.3544602551987273E-2"/>
          <c:w val="0.93888888888888888"/>
          <c:h val="0.76315250478185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Arkusz1!$A$6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Arkusz1!$B$5:$F$5</c:f>
              <c:strCache>
                <c:ptCount val="5"/>
                <c:pt idx="0">
                  <c:v>Granowo </c:v>
                </c:pt>
                <c:pt idx="1">
                  <c:v>Grodzisk Wlkp.</c:v>
                </c:pt>
                <c:pt idx="2">
                  <c:v>Kamieniec</c:v>
                </c:pt>
                <c:pt idx="3">
                  <c:v>Rakoniewice</c:v>
                </c:pt>
                <c:pt idx="4">
                  <c:v>Wielichowo</c:v>
                </c:pt>
              </c:strCache>
            </c:strRef>
          </c:cat>
          <c:val>
            <c:numRef>
              <c:f>Arkusz1!$B$6:$F$6</c:f>
              <c:numCache>
                <c:formatCode>General</c:formatCode>
                <c:ptCount val="5"/>
                <c:pt idx="0">
                  <c:v>15</c:v>
                </c:pt>
                <c:pt idx="1">
                  <c:v>46</c:v>
                </c:pt>
                <c:pt idx="2">
                  <c:v>16</c:v>
                </c:pt>
                <c:pt idx="3">
                  <c:v>24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18-4B41-8EF2-5A0697A9CD80}"/>
            </c:ext>
          </c:extLst>
        </c:ser>
        <c:ser>
          <c:idx val="1"/>
          <c:order val="1"/>
          <c:tx>
            <c:strRef>
              <c:f>Arkusz1!$A$7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Arkusz1!$B$5:$F$5</c:f>
              <c:strCache>
                <c:ptCount val="5"/>
                <c:pt idx="0">
                  <c:v>Granowo </c:v>
                </c:pt>
                <c:pt idx="1">
                  <c:v>Grodzisk Wlkp.</c:v>
                </c:pt>
                <c:pt idx="2">
                  <c:v>Kamieniec</c:v>
                </c:pt>
                <c:pt idx="3">
                  <c:v>Rakoniewice</c:v>
                </c:pt>
                <c:pt idx="4">
                  <c:v>Wielichowo</c:v>
                </c:pt>
              </c:strCache>
            </c:strRef>
          </c:cat>
          <c:val>
            <c:numRef>
              <c:f>Arkusz1!$B$7:$F$7</c:f>
              <c:numCache>
                <c:formatCode>General</c:formatCode>
                <c:ptCount val="5"/>
                <c:pt idx="0">
                  <c:v>35</c:v>
                </c:pt>
                <c:pt idx="1">
                  <c:v>219</c:v>
                </c:pt>
                <c:pt idx="2">
                  <c:v>59</c:v>
                </c:pt>
                <c:pt idx="3">
                  <c:v>141</c:v>
                </c:pt>
                <c:pt idx="4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18-4B41-8EF2-5A0697A9CD80}"/>
            </c:ext>
          </c:extLst>
        </c:ser>
        <c:ser>
          <c:idx val="2"/>
          <c:order val="2"/>
          <c:tx>
            <c:strRef>
              <c:f>Arkusz1!$A$8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Arkusz1!$B$5:$F$5</c:f>
              <c:strCache>
                <c:ptCount val="5"/>
                <c:pt idx="0">
                  <c:v>Granowo </c:v>
                </c:pt>
                <c:pt idx="1">
                  <c:v>Grodzisk Wlkp.</c:v>
                </c:pt>
                <c:pt idx="2">
                  <c:v>Kamieniec</c:v>
                </c:pt>
                <c:pt idx="3">
                  <c:v>Rakoniewice</c:v>
                </c:pt>
                <c:pt idx="4">
                  <c:v>Wielichowo</c:v>
                </c:pt>
              </c:strCache>
            </c:strRef>
          </c:cat>
          <c:val>
            <c:numRef>
              <c:f>Arkusz1!$B$8:$F$8</c:f>
              <c:numCache>
                <c:formatCode>General</c:formatCode>
                <c:ptCount val="5"/>
                <c:pt idx="0">
                  <c:v>5</c:v>
                </c:pt>
                <c:pt idx="1">
                  <c:v>32</c:v>
                </c:pt>
                <c:pt idx="2">
                  <c:v>3</c:v>
                </c:pt>
                <c:pt idx="3">
                  <c:v>9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18-4B41-8EF2-5A0697A9C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4116879"/>
        <c:axId val="1"/>
      </c:barChart>
      <c:catAx>
        <c:axId val="234116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4116879"/>
        <c:crosses val="autoZero"/>
        <c:crossBetween val="between"/>
      </c:valAx>
      <c:spPr>
        <a:noFill/>
        <a:ln w="25394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3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060265361058902E-2"/>
          <c:y val="0.25026378896882495"/>
          <c:w val="0.94587946927788225"/>
          <c:h val="0.51916841330085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Arkusz1!$A$31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Arkusz1!$B$30:$D$30</c:f>
              <c:strCache>
                <c:ptCount val="3"/>
                <c:pt idx="0">
                  <c:v>Pojazdy JRG </c:v>
                </c:pt>
                <c:pt idx="1">
                  <c:v>Pojazdy OSP w KSRG </c:v>
                </c:pt>
                <c:pt idx="2">
                  <c:v>Pojazdy OSP spoza KSRG </c:v>
                </c:pt>
              </c:strCache>
            </c:strRef>
          </c:cat>
          <c:val>
            <c:numRef>
              <c:f>Arkusz1!$B$31:$D$31</c:f>
              <c:numCache>
                <c:formatCode>General</c:formatCode>
                <c:ptCount val="3"/>
                <c:pt idx="0">
                  <c:v>333</c:v>
                </c:pt>
                <c:pt idx="1">
                  <c:v>448</c:v>
                </c:pt>
                <c:pt idx="2">
                  <c:v>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A5-428D-8D7D-7EB3630CEDB7}"/>
            </c:ext>
          </c:extLst>
        </c:ser>
        <c:ser>
          <c:idx val="1"/>
          <c:order val="1"/>
          <c:tx>
            <c:strRef>
              <c:f>Arkusz1!$A$32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Arkusz1!$B$30:$D$30</c:f>
              <c:strCache>
                <c:ptCount val="3"/>
                <c:pt idx="0">
                  <c:v>Pojazdy JRG </c:v>
                </c:pt>
                <c:pt idx="1">
                  <c:v>Pojazdy OSP w KSRG </c:v>
                </c:pt>
                <c:pt idx="2">
                  <c:v>Pojazdy OSP spoza KSRG </c:v>
                </c:pt>
              </c:strCache>
            </c:strRef>
          </c:cat>
          <c:val>
            <c:numRef>
              <c:f>Arkusz1!$B$32:$D$32</c:f>
              <c:numCache>
                <c:formatCode>General</c:formatCode>
                <c:ptCount val="3"/>
                <c:pt idx="0">
                  <c:v>401</c:v>
                </c:pt>
                <c:pt idx="1">
                  <c:v>498</c:v>
                </c:pt>
                <c:pt idx="2">
                  <c:v>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A5-428D-8D7D-7EB3630CED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969855"/>
        <c:axId val="1"/>
      </c:barChart>
      <c:catAx>
        <c:axId val="22196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1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196985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18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Arkusz1!$A$43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Arkusz1!$B$42:$D$42</c:f>
              <c:strCache>
                <c:ptCount val="3"/>
                <c:pt idx="0">
                  <c:v>Strażacy JRG</c:v>
                </c:pt>
                <c:pt idx="1">
                  <c:v>Strażacy OSP w KSRG</c:v>
                </c:pt>
                <c:pt idx="2">
                  <c:v>Strażacy OSP spoza KSRG</c:v>
                </c:pt>
              </c:strCache>
            </c:strRef>
          </c:cat>
          <c:val>
            <c:numRef>
              <c:f>Arkusz1!$B$43:$D$43</c:f>
              <c:numCache>
                <c:formatCode>General</c:formatCode>
                <c:ptCount val="3"/>
                <c:pt idx="0">
                  <c:v>1815</c:v>
                </c:pt>
                <c:pt idx="1">
                  <c:v>2533</c:v>
                </c:pt>
                <c:pt idx="2">
                  <c:v>1139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B9-47BC-A70F-8D5B861AB7D5}"/>
            </c:ext>
          </c:extLst>
        </c:ser>
        <c:ser>
          <c:idx val="1"/>
          <c:order val="1"/>
          <c:tx>
            <c:strRef>
              <c:f>Arkusz1!$A$44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Arkusz1!$B$42:$D$42</c:f>
              <c:strCache>
                <c:ptCount val="3"/>
                <c:pt idx="0">
                  <c:v>Strażacy JRG</c:v>
                </c:pt>
                <c:pt idx="1">
                  <c:v>Strażacy OSP w KSRG</c:v>
                </c:pt>
                <c:pt idx="2">
                  <c:v>Strażacy OSP spoza KSRG</c:v>
                </c:pt>
              </c:strCache>
            </c:strRef>
          </c:cat>
          <c:val>
            <c:numRef>
              <c:f>Arkusz1!$B$44:$D$44</c:f>
              <c:numCache>
                <c:formatCode>General</c:formatCode>
                <c:ptCount val="3"/>
                <c:pt idx="0">
                  <c:v>2466</c:v>
                </c:pt>
                <c:pt idx="1">
                  <c:v>2761</c:v>
                </c:pt>
                <c:pt idx="2">
                  <c:v>1094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B9-47BC-A70F-8D5B861AB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5007551"/>
        <c:axId val="1"/>
      </c:barChart>
      <c:catAx>
        <c:axId val="23500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5007551"/>
        <c:crosses val="autoZero"/>
        <c:crossBetween val="between"/>
      </c:valAx>
      <c:spPr>
        <a:noFill/>
        <a:ln w="25388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400" baseline="0" dirty="0"/>
              <a:t>                       PROCENTOWE PRZEDSTAWIENIE </a:t>
            </a:r>
          </a:p>
          <a:p>
            <a:pPr>
              <a:defRPr/>
            </a:pPr>
            <a:r>
              <a:rPr lang="pl-PL" sz="1400" baseline="0" dirty="0"/>
              <a:t>                           CZYNNOŚCI KONTROLNO-ROZPOZNAWCZYCH </a:t>
            </a:r>
          </a:p>
        </c:rich>
      </c:tx>
      <c:layout>
        <c:manualLayout>
          <c:xMode val="edge"/>
          <c:yMode val="edge"/>
          <c:x val="7.486218462498874E-2"/>
          <c:y val="1.6033572027350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b="0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PROCENTOWE PRZEDSTAWIENIE CZYNNOŚCI KONTROLNO-ROZPOZNAWCZYCH </a:t>
            </a:r>
          </a:p>
        </c:rich>
      </c:tx>
      <c:layout>
        <c:manualLayout>
          <c:xMode val="edge"/>
          <c:yMode val="edge"/>
          <c:x val="0.16675014504561222"/>
          <c:y val="4.30169005611842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102382145696643E-2"/>
          <c:y val="0.34694453671317299"/>
          <c:w val="0.73446088908439566"/>
          <c:h val="0.6530555555555555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4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9E8-4AAC-B40D-C75A18C7EF9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9E8-4AAC-B40D-C75A18C7EF9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9E8-4AAC-B40D-C75A18C7EF9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Arkusz1!$E$8:$E$10</c:f>
              <c:strCache>
                <c:ptCount val="3"/>
                <c:pt idx="0">
                  <c:v>podstawowe</c:v>
                </c:pt>
                <c:pt idx="1">
                  <c:v>sprawdzające </c:v>
                </c:pt>
                <c:pt idx="2">
                  <c:v>odbiory budynków</c:v>
                </c:pt>
              </c:strCache>
            </c:strRef>
          </c:cat>
          <c:val>
            <c:numRef>
              <c:f>Arkusz1!$F$8:$F$10</c:f>
              <c:numCache>
                <c:formatCode>General</c:formatCode>
                <c:ptCount val="3"/>
                <c:pt idx="0">
                  <c:v>36</c:v>
                </c:pt>
                <c:pt idx="1">
                  <c:v>13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E8-4AAC-B40D-C75A18C7EF9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803759458825575"/>
          <c:y val="0.47831295098265436"/>
          <c:w val="0.26399319828661016"/>
          <c:h val="0.4254771562684589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FEDA921-F7E7-45AF-9134-BFBC9BA0C64C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324-4F62-A91A-820CF9FB901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8581960-2195-47AC-9C83-534CB837FB94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24-4F62-A91A-820CF9FB901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93C8F28-A93B-4B7F-9D9D-7E83B371446B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324-4F62-A91A-820CF9FB901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7980E8B-89E3-430B-9996-3EB92DC9D5B8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324-4F62-A91A-820CF9FB901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E7B1C5E-A63C-4B6A-9970-3BE1E8A6C3D3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324-4F62-A91A-820CF9FB901C}"/>
                </c:ext>
              </c:extLst>
            </c:dLbl>
            <c:dLbl>
              <c:idx val="5"/>
              <c:layout>
                <c:manualLayout>
                  <c:x val="4.6783625730993294E-3"/>
                  <c:y val="0"/>
                </c:manualLayout>
              </c:layout>
              <c:tx>
                <c:rich>
                  <a:bodyPr/>
                  <a:lstStyle/>
                  <a:p>
                    <a:fld id="{BBD0220E-BE46-497F-A174-9734EB09D63C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324-4F62-A91A-820CF9FB901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200" b="1" dirty="0"/>
                      <a:t>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324-4F62-A91A-820CF9FB901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59C6D414-156A-437F-AF7B-9F15F82C2C86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324-4F62-A91A-820CF9FB90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Arkusz2!$C$8:$C$15</c:f>
              <c:strCache>
                <c:ptCount val="8"/>
                <c:pt idx="0">
                  <c:v>Produkcyjno-Magazynowe</c:v>
                </c:pt>
                <c:pt idx="1">
                  <c:v>Użyteczności Publicznej </c:v>
                </c:pt>
                <c:pt idx="2">
                  <c:v>Lasy </c:v>
                </c:pt>
                <c:pt idx="3">
                  <c:v>Zamieszkania Zbiorowego </c:v>
                </c:pt>
                <c:pt idx="4">
                  <c:v>Wielorodzinne</c:v>
                </c:pt>
                <c:pt idx="5">
                  <c:v>Gosporarstwa Rolne </c:v>
                </c:pt>
                <c:pt idx="6">
                  <c:v>ZZR</c:v>
                </c:pt>
                <c:pt idx="7">
                  <c:v>ZDR</c:v>
                </c:pt>
              </c:strCache>
            </c:strRef>
          </c:cat>
          <c:val>
            <c:numRef>
              <c:f>Arkusz2!$D$8:$D$15</c:f>
              <c:numCache>
                <c:formatCode>General</c:formatCode>
                <c:ptCount val="8"/>
                <c:pt idx="0">
                  <c:v>37</c:v>
                </c:pt>
                <c:pt idx="1">
                  <c:v>24</c:v>
                </c:pt>
                <c:pt idx="2">
                  <c:v>13</c:v>
                </c:pt>
                <c:pt idx="3">
                  <c:v>5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24-4F62-A91A-820CF9FB90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13463983"/>
        <c:axId val="913465423"/>
      </c:barChart>
      <c:catAx>
        <c:axId val="913463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3465423"/>
        <c:crosses val="autoZero"/>
        <c:auto val="1"/>
        <c:lblAlgn val="ctr"/>
        <c:lblOffset val="100"/>
        <c:noMultiLvlLbl val="0"/>
      </c:catAx>
      <c:valAx>
        <c:axId val="91346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346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974269817612573"/>
          <c:y val="4.8699794459351837E-3"/>
          <c:w val="0.52332105596947354"/>
          <c:h val="0.9509764001049482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Arkusz3!$C$7:$C$18</c:f>
              <c:strCache>
                <c:ptCount val="12"/>
                <c:pt idx="0">
                  <c:v>Instrukcji Bezpieczeństwa Pożarowego </c:v>
                </c:pt>
                <c:pt idx="1">
                  <c:v>Gaśnic </c:v>
                </c:pt>
                <c:pt idx="2">
                  <c:v>Urządzeń i instalacji przeciwpożarowych </c:v>
                </c:pt>
                <c:pt idx="3">
                  <c:v>Zaopatrzenie w wodę </c:v>
                </c:pt>
                <c:pt idx="4">
                  <c:v>Dróg pożarowych </c:v>
                </c:pt>
                <c:pt idx="5">
                  <c:v>Instalacji użytkowych </c:v>
                </c:pt>
                <c:pt idx="6">
                  <c:v>Zaznajomienia z przepisami przeciwpożrowymi </c:v>
                </c:pt>
                <c:pt idx="7">
                  <c:v>Systemów sygnalizacji pożaru </c:v>
                </c:pt>
                <c:pt idx="8">
                  <c:v>Drożność dróg ewakuacyjnych </c:v>
                </c:pt>
                <c:pt idx="9">
                  <c:v>Magazynowanie oraz przetwarzania materiałów </c:v>
                </c:pt>
                <c:pt idx="10">
                  <c:v>Oznakowanie znakami bezpieczeństwa </c:v>
                </c:pt>
                <c:pt idx="11">
                  <c:v>Możliwości spowodowania zagrożenia życia ludzi wynikającym z warunków ewakuacyjnych </c:v>
                </c:pt>
              </c:strCache>
            </c:strRef>
          </c:cat>
          <c:val>
            <c:numRef>
              <c:f>Arkusz3!$D$7:$D$18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8</c:v>
                </c:pt>
                <c:pt idx="3">
                  <c:v>7</c:v>
                </c:pt>
                <c:pt idx="4">
                  <c:v>3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8F-40D1-9C72-544A0D0360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09936175"/>
        <c:axId val="791648719"/>
      </c:barChart>
      <c:catAx>
        <c:axId val="9099361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91648719"/>
        <c:crosses val="autoZero"/>
        <c:auto val="1"/>
        <c:lblAlgn val="ctr"/>
        <c:lblOffset val="100"/>
        <c:noMultiLvlLbl val="0"/>
      </c:catAx>
      <c:valAx>
        <c:axId val="791648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09936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Rodzaje stwierdzonych nieprawidłowości w grupie obiektów użyteczności publicznej, zamieszkania zbiorowego i mieszkalnych.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4511041393263342"/>
          <c:y val="0.19671167878785875"/>
          <c:w val="0.50635676399825025"/>
          <c:h val="0.74035458483125693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Arkusz4!$F$8:$F$18</c:f>
              <c:strCache>
                <c:ptCount val="11"/>
                <c:pt idx="0">
                  <c:v>Instrukcji Bezpieczeństwa Pożarowego </c:v>
                </c:pt>
                <c:pt idx="1">
                  <c:v>Gaśnic </c:v>
                </c:pt>
                <c:pt idx="2">
                  <c:v>Urządzeń i instalacji przeciwpożarowych </c:v>
                </c:pt>
                <c:pt idx="3">
                  <c:v>Zaopatrzenie w wodę </c:v>
                </c:pt>
                <c:pt idx="4">
                  <c:v>Dróg pożarowych </c:v>
                </c:pt>
                <c:pt idx="5">
                  <c:v>Instalacji użytkowych </c:v>
                </c:pt>
                <c:pt idx="6">
                  <c:v>Zaznajomienia z przepisami przeciwpożrowymi </c:v>
                </c:pt>
                <c:pt idx="7">
                  <c:v>Systemów sygnalizacji pożaru </c:v>
                </c:pt>
                <c:pt idx="8">
                  <c:v>Stanu dróg ewakuacyjnych (drożność, składowanie materiałów palnych) i znaków bezpieczeństwa  </c:v>
                </c:pt>
                <c:pt idx="9">
                  <c:v>Magazynowanie oraz przetwarzania materiałów </c:v>
                </c:pt>
                <c:pt idx="10">
                  <c:v>Możliwości spowodowania zagrożenia życia ludzi wynikającym z warunków ewakuacyjnych </c:v>
                </c:pt>
              </c:strCache>
            </c:strRef>
          </c:cat>
          <c:val>
            <c:numRef>
              <c:f>Arkusz4!$G$8:$G$18</c:f>
              <c:numCache>
                <c:formatCode>General</c:formatCode>
                <c:ptCount val="11"/>
                <c:pt idx="0">
                  <c:v>4</c:v>
                </c:pt>
                <c:pt idx="1">
                  <c:v>5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6</c:v>
                </c:pt>
                <c:pt idx="6">
                  <c:v>1</c:v>
                </c:pt>
                <c:pt idx="7">
                  <c:v>0</c:v>
                </c:pt>
                <c:pt idx="8">
                  <c:v>5</c:v>
                </c:pt>
                <c:pt idx="9">
                  <c:v>0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93-42A0-BC9E-BFF86AB0B0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1561295"/>
        <c:axId val="831560335"/>
      </c:barChart>
      <c:catAx>
        <c:axId val="8315612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1560335"/>
        <c:crosses val="autoZero"/>
        <c:auto val="1"/>
        <c:lblAlgn val="ctr"/>
        <c:lblOffset val="100"/>
        <c:noMultiLvlLbl val="0"/>
      </c:catAx>
      <c:valAx>
        <c:axId val="831560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1561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rok 2023/18 pożary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Granowo</c:v>
                </c:pt>
                <c:pt idx="1">
                  <c:v>Grodzisk Wlkp</c:v>
                </c:pt>
                <c:pt idx="2">
                  <c:v>Kamieniec</c:v>
                </c:pt>
                <c:pt idx="3">
                  <c:v>Rakoniewice</c:v>
                </c:pt>
                <c:pt idx="4">
                  <c:v>Wielichowo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2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2E-40E4-AC7D-D0D79C406CB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2024/22 pożary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Granowo</c:v>
                </c:pt>
                <c:pt idx="1">
                  <c:v>Grodzisk Wlkp</c:v>
                </c:pt>
                <c:pt idx="2">
                  <c:v>Kamieniec</c:v>
                </c:pt>
                <c:pt idx="3">
                  <c:v>Rakoniewice</c:v>
                </c:pt>
                <c:pt idx="4">
                  <c:v>Wielichowo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3</c:v>
                </c:pt>
                <c:pt idx="1">
                  <c:v>10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2E-40E4-AC7D-D0D79C406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2070480"/>
        <c:axId val="1262075056"/>
      </c:barChart>
      <c:catAx>
        <c:axId val="126207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62075056"/>
        <c:crosses val="autoZero"/>
        <c:auto val="1"/>
        <c:lblAlgn val="ctr"/>
        <c:lblOffset val="100"/>
        <c:noMultiLvlLbl val="0"/>
      </c:catAx>
      <c:valAx>
        <c:axId val="126207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6207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150118923464895"/>
          <c:y val="0.8758126201465829"/>
          <c:w val="0.56493274940777194"/>
          <c:h val="0.102809283816949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38108882521489"/>
          <c:y val="0.25"/>
          <c:w val="0.63896848137535822"/>
          <c:h val="0.3836206896551724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Wsch.</c:v>
                </c:pt>
              </c:strCache>
            </c:strRef>
          </c:tx>
          <c:spPr>
            <a:solidFill>
              <a:srgbClr val="9999FF"/>
            </a:solidFill>
            <a:ln w="12707">
              <a:solidFill>
                <a:srgbClr val="000000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D84-4636-9CFB-39049F5BD44D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2707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CD84-4636-9CFB-39049F5BD44D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7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CD84-4636-9CFB-39049F5BD44D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7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CD84-4636-9CFB-39049F5BD44D}"/>
              </c:ext>
            </c:extLst>
          </c:dPt>
          <c:dLbls>
            <c:numFmt formatCode="0%" sourceLinked="0"/>
            <c:spPr>
              <a:noFill/>
              <a:ln w="254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szeregowi</c:v>
                </c:pt>
                <c:pt idx="1">
                  <c:v>podoficerowie</c:v>
                </c:pt>
                <c:pt idx="2">
                  <c:v>aspiranci</c:v>
                </c:pt>
                <c:pt idx="3">
                  <c:v>oficerowie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</c:v>
                </c:pt>
                <c:pt idx="1">
                  <c:v>25</c:v>
                </c:pt>
                <c:pt idx="2">
                  <c:v>11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D84-4636-9CFB-39049F5BD44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13">
          <a:noFill/>
        </a:ln>
      </c:spPr>
    </c:plotArea>
    <c:legend>
      <c:legendPos val="b"/>
      <c:layout>
        <c:manualLayout>
          <c:xMode val="edge"/>
          <c:yMode val="edge"/>
          <c:x val="2.2912055001432331E-2"/>
          <c:y val="0.88763408664655796"/>
          <c:w val="0.89398280802292263"/>
          <c:h val="0.10344827586206896"/>
        </c:manualLayout>
      </c:layout>
      <c:overlay val="0"/>
      <c:spPr>
        <a:noFill/>
        <a:ln w="3177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1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95865633074936"/>
          <c:y val="0.21235521235521235"/>
          <c:w val="0.66925064599483208"/>
          <c:h val="0.3976833976833976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Wsch.</c:v>
                </c:pt>
              </c:strCache>
            </c:strRef>
          </c:tx>
          <c:spPr>
            <a:solidFill>
              <a:srgbClr val="9999FF"/>
            </a:solidFill>
            <a:ln w="1269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FF00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08D-4201-9338-1793FF4AD34F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08D-4201-9338-1793FF4AD34F}"/>
              </c:ext>
            </c:extLst>
          </c:dPt>
          <c:dPt>
            <c:idx val="2"/>
            <c:bubble3D val="0"/>
            <c:spPr>
              <a:solidFill>
                <a:srgbClr val="3366FF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F08D-4201-9338-1793FF4AD34F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F08D-4201-9338-1793FF4AD34F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F08D-4201-9338-1793FF4AD34F}"/>
              </c:ext>
            </c:extLst>
          </c:dPt>
          <c:dLbls>
            <c:numFmt formatCode="0%" sourceLinked="0"/>
            <c:spPr>
              <a:noFill/>
              <a:ln w="253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magisterskie</c:v>
                </c:pt>
                <c:pt idx="1">
                  <c:v>inżynierskie</c:v>
                </c:pt>
                <c:pt idx="2">
                  <c:v>licencjackie</c:v>
                </c:pt>
                <c:pt idx="3">
                  <c:v>średnie</c:v>
                </c:pt>
                <c:pt idx="4">
                  <c:v>policealne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11</c:v>
                </c:pt>
                <c:pt idx="1">
                  <c:v>3</c:v>
                </c:pt>
                <c:pt idx="2">
                  <c:v>7</c:v>
                </c:pt>
                <c:pt idx="3">
                  <c:v>20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08D-4201-9338-1793FF4AD34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Zach.</c:v>
                </c:pt>
              </c:strCache>
            </c:strRef>
          </c:tx>
          <c:spPr>
            <a:solidFill>
              <a:srgbClr val="993366"/>
            </a:solidFill>
            <a:ln w="1269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F08D-4201-9338-1793FF4AD34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D-F08D-4201-9338-1793FF4AD34F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F08D-4201-9338-1793FF4AD34F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F08D-4201-9338-1793FF4AD34F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F08D-4201-9338-1793FF4AD34F}"/>
              </c:ext>
            </c:extLst>
          </c:dPt>
          <c:dLbls>
            <c:numFmt formatCode="0%" sourceLinked="0"/>
            <c:spPr>
              <a:noFill/>
              <a:ln w="253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24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magisterskie</c:v>
                </c:pt>
                <c:pt idx="1">
                  <c:v>inżynierskie</c:v>
                </c:pt>
                <c:pt idx="2">
                  <c:v>licencjackie</c:v>
                </c:pt>
                <c:pt idx="3">
                  <c:v>średnie</c:v>
                </c:pt>
                <c:pt idx="4">
                  <c:v>policealne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14-F08D-4201-9338-1793FF4AD34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Płn.</c:v>
                </c:pt>
              </c:strCache>
            </c:strRef>
          </c:tx>
          <c:spPr>
            <a:solidFill>
              <a:srgbClr val="FFFFCC"/>
            </a:solidFill>
            <a:ln w="1269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F08D-4201-9338-1793FF4AD34F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8-F08D-4201-9338-1793FF4AD34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9-F08D-4201-9338-1793FF4AD34F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F08D-4201-9338-1793FF4AD34F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6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D-F08D-4201-9338-1793FF4AD34F}"/>
              </c:ext>
            </c:extLst>
          </c:dPt>
          <c:dLbls>
            <c:numFmt formatCode="0%" sourceLinked="0"/>
            <c:spPr>
              <a:noFill/>
              <a:ln w="253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24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magisterskie</c:v>
                </c:pt>
                <c:pt idx="1">
                  <c:v>inżynierskie</c:v>
                </c:pt>
                <c:pt idx="2">
                  <c:v>licencjackie</c:v>
                </c:pt>
                <c:pt idx="3">
                  <c:v>średnie</c:v>
                </c:pt>
                <c:pt idx="4">
                  <c:v>policealne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1E-F08D-4201-9338-1793FF4AD34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381">
          <a:noFill/>
        </a:ln>
      </c:spPr>
    </c:plotArea>
    <c:legend>
      <c:legendPos val="b"/>
      <c:layout>
        <c:manualLayout>
          <c:xMode val="edge"/>
          <c:yMode val="edge"/>
          <c:x val="0.15503876251579662"/>
          <c:y val="0.77866373412984924"/>
          <c:w val="0.6873385012919897"/>
          <c:h val="0.16602316602316602"/>
        </c:manualLayout>
      </c:layout>
      <c:overlay val="0"/>
      <c:spPr>
        <a:noFill/>
        <a:ln w="3173">
          <a:solidFill>
            <a:srgbClr val="000000"/>
          </a:solidFill>
          <a:prstDash val="solid"/>
        </a:ln>
      </c:spPr>
      <c:txPr>
        <a:bodyPr/>
        <a:lstStyle/>
        <a:p>
          <a:pPr>
            <a:defRPr sz="20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124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44"/>
          <c:dPt>
            <c:idx val="0"/>
            <c:bubble3D val="0"/>
            <c:explosion val="60"/>
            <c:spPr>
              <a:solidFill>
                <a:srgbClr val="FFFF00"/>
              </a:solidFill>
              <a:ln w="25452">
                <a:solidFill>
                  <a:srgbClr val="FFFF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BB44-4755-AC90-375C2C8DD7EA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25452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B44-4755-AC90-375C2C8DD7EA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25452">
                <a:solidFill>
                  <a:schemeClr val="accent1"/>
                </a:solidFill>
              </a:ln>
              <a:effectLst/>
              <a:sp3d contourW="25400"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B44-4755-AC90-375C2C8DD7EA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52">
                <a:solidFill>
                  <a:srgbClr val="FF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BB44-4755-AC90-375C2C8DD7EA}"/>
              </c:ext>
            </c:extLst>
          </c:dPt>
          <c:dLbls>
            <c:dLbl>
              <c:idx val="0"/>
              <c:layout>
                <c:manualLayout>
                  <c:x val="0.20524065653765103"/>
                  <c:y val="-5.06988584258293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>
                        <a:solidFill>
                          <a:schemeClr val="tx1"/>
                        </a:solidFill>
                      </a:rPr>
                      <a:t>96,22%</a:t>
                    </a:r>
                  </a:p>
                </c:rich>
              </c:tx>
              <c:numFmt formatCode="0.00%" sourceLinked="0"/>
              <c:spPr>
                <a:noFill/>
                <a:ln w="25452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B44-4755-AC90-375C2C8DD7EA}"/>
                </c:ext>
              </c:extLst>
            </c:dLbl>
            <c:dLbl>
              <c:idx val="1"/>
              <c:layout>
                <c:manualLayout>
                  <c:x val="-4.7688440353406573E-2"/>
                  <c:y val="3.10919267621667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>
                        <a:solidFill>
                          <a:schemeClr val="tx1"/>
                        </a:solidFill>
                      </a:rPr>
                      <a:t>0,69</a:t>
                    </a:r>
                  </a:p>
                </c:rich>
              </c:tx>
              <c:numFmt formatCode="0.00%" sourceLinked="0"/>
              <c:spPr>
                <a:noFill/>
                <a:ln w="25452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B44-4755-AC90-375C2C8DD7EA}"/>
                </c:ext>
              </c:extLst>
            </c:dLbl>
            <c:dLbl>
              <c:idx val="2"/>
              <c:layout>
                <c:manualLayout>
                  <c:x val="5.8589885771320842E-2"/>
                  <c:y val="-5.03450020554659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>
                        <a:solidFill>
                          <a:schemeClr val="tx1"/>
                        </a:solidFill>
                      </a:rPr>
                      <a:t>0,16%</a:t>
                    </a:r>
                  </a:p>
                </c:rich>
              </c:tx>
              <c:numFmt formatCode="0.00%" sourceLinked="0"/>
              <c:spPr>
                <a:noFill/>
                <a:ln w="25452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B44-4755-AC90-375C2C8DD7EA}"/>
                </c:ext>
              </c:extLst>
            </c:dLbl>
            <c:dLbl>
              <c:idx val="3"/>
              <c:layout>
                <c:manualLayout>
                  <c:x val="0.12314979146125253"/>
                  <c:y val="-3.50862713416618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>
                        <a:solidFill>
                          <a:schemeClr val="tx1"/>
                        </a:solidFill>
                      </a:rPr>
                      <a:t>2,92%</a:t>
                    </a:r>
                  </a:p>
                </c:rich>
              </c:tx>
              <c:numFmt formatCode="0.00%" sourceLinked="0"/>
              <c:spPr>
                <a:noFill/>
                <a:ln w="25452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B44-4755-AC90-375C2C8DD7EA}"/>
                </c:ext>
              </c:extLst>
            </c:dLbl>
            <c:spPr>
              <a:noFill/>
              <a:ln w="2545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4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Interwencje ratowniczo-gaśnicze</c:v>
                </c:pt>
                <c:pt idx="1">
                  <c:v>Przygotowanie zawodowe na potrzeby ochrony przeciwpożarowej i ratownictwa</c:v>
                </c:pt>
                <c:pt idx="2">
                  <c:v>Optymalizacja sieci Krajowego Systemu Ratowniczo-Gaśniczego</c:v>
                </c:pt>
                <c:pt idx="3">
                  <c:v>Rozpoznanie i przeciwdziałanie zagrożeniom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7564869.2400000002</c:v>
                </c:pt>
                <c:pt idx="1">
                  <c:v>30142.9</c:v>
                </c:pt>
                <c:pt idx="2">
                  <c:v>28805.1</c:v>
                </c:pt>
                <c:pt idx="3">
                  <c:v>120506.56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44-4755-AC90-375C2C8DD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52">
          <a:noFill/>
        </a:ln>
      </c:spPr>
    </c:plotArea>
    <c:legend>
      <c:legendPos val="b"/>
      <c:layout>
        <c:manualLayout>
          <c:xMode val="edge"/>
          <c:yMode val="edge"/>
          <c:x val="5.0340016783849403E-2"/>
          <c:y val="0.7496891418583872"/>
          <c:w val="0.85995182082943178"/>
          <c:h val="0.23295109970196803"/>
        </c:manualLayout>
      </c:layout>
      <c:overlay val="0"/>
      <c:spPr>
        <a:noFill/>
        <a:ln w="25452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4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3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Interwencje ratowniczo-gaśnicze</a:t>
            </a:r>
            <a:endParaRPr lang="en-US"/>
          </a:p>
        </c:rich>
      </c:tx>
      <c:overlay val="0"/>
      <c:spPr>
        <a:noFill/>
        <a:ln w="25451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FF00"/>
            </a:solidFill>
            <a:ln w="25451">
              <a:noFill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7 097 778,03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ED4-4ADC-819B-E7A23FE3C3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946 426,58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ED4-4ADC-819B-E7A23FE3C378}"/>
                </c:ext>
              </c:extLst>
            </c:dLbl>
            <c:spPr>
              <a:noFill/>
              <a:ln w="2545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Płace z pochodnymi</c:v>
                </c:pt>
                <c:pt idx="1">
                  <c:v>Wydatki rzeczowe</c:v>
                </c:pt>
              </c:strCache>
            </c:strRef>
          </c:cat>
          <c:val>
            <c:numRef>
              <c:f>Arkusz1!$B$2:$B$3</c:f>
              <c:numCache>
                <c:formatCode>#,##0.00</c:formatCode>
                <c:ptCount val="2"/>
                <c:pt idx="0">
                  <c:v>7097778.0300000003</c:v>
                </c:pt>
                <c:pt idx="1">
                  <c:v>946426.58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D4-4ADC-819B-E7A23FE3C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7294080"/>
        <c:axId val="1"/>
      </c:barChart>
      <c:catAx>
        <c:axId val="130729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4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4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63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07294080"/>
        <c:crosses val="autoZero"/>
        <c:crossBetween val="between"/>
      </c:valAx>
      <c:spPr>
        <a:noFill/>
        <a:ln w="25451">
          <a:noFill/>
        </a:ln>
      </c:spPr>
    </c:plotArea>
    <c:plotVisOnly val="1"/>
    <c:dispBlanksAs val="gap"/>
    <c:showDLblsOverMax val="0"/>
  </c:chart>
  <c:spPr>
    <a:noFill/>
    <a:ln w="9544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MZ -28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C68-46E3-828E-1700AF37D88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2023 rok</c:v>
                </c:pt>
                <c:pt idx="1">
                  <c:v>2024 rok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492</c:v>
                </c:pt>
                <c:pt idx="1">
                  <c:v>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A8-4773-B849-65BF6702295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Pożary -18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2023 rok</c:v>
                </c:pt>
                <c:pt idx="1">
                  <c:v>2024 rok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95</c:v>
                </c:pt>
                <c:pt idx="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A8-4773-B849-65BF6702295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AF-12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2023 rok</c:v>
                </c:pt>
                <c:pt idx="1">
                  <c:v>2024 rok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40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A8-4773-B849-65BF6702295C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Razem -58</c:v>
                </c:pt>
              </c:strCache>
            </c:strRef>
          </c:tx>
          <c:spPr>
            <a:solidFill>
              <a:schemeClr val="accent1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2023 rok</c:v>
                </c:pt>
                <c:pt idx="1">
                  <c:v>2024 rok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  <c:pt idx="0">
                  <c:v>627</c:v>
                </c:pt>
                <c:pt idx="1">
                  <c:v>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A8-4773-B849-65BF67022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59776"/>
        <c:axId val="30801920"/>
      </c:barChart>
      <c:catAx>
        <c:axId val="26859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801920"/>
        <c:crosses val="autoZero"/>
        <c:auto val="1"/>
        <c:lblAlgn val="ctr"/>
        <c:lblOffset val="100"/>
        <c:noMultiLvlLbl val="0"/>
      </c:catAx>
      <c:valAx>
        <c:axId val="30801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859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68635993330792"/>
          <c:y val="0.354597463567422"/>
          <c:w val="0.21804272795493898"/>
          <c:h val="0.290804851917702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967847769028873E-2"/>
          <c:y val="0.17474115453440517"/>
          <c:w val="0.55602046271993777"/>
          <c:h val="0.81326758526306997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2FD-4852-9E49-70A0B370DF05}"/>
              </c:ext>
            </c:extLst>
          </c:dPt>
          <c:dPt>
            <c:idx val="1"/>
            <c:bubble3D val="0"/>
            <c:explosion val="0"/>
            <c:spPr>
              <a:solidFill>
                <a:schemeClr val="bg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55E5-422D-A5A7-6DA9016B32CF}"/>
              </c:ext>
            </c:extLst>
          </c:dPt>
          <c:dPt>
            <c:idx val="2"/>
            <c:bubble3D val="0"/>
            <c:explosion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82FD-4852-9E49-70A0B370DF05}"/>
              </c:ext>
            </c:extLst>
          </c:dPt>
          <c:dLbls>
            <c:dLbl>
              <c:idx val="0"/>
              <c:layout>
                <c:manualLayout>
                  <c:x val="-3.6548434917857489E-2"/>
                  <c:y val="-1.3571918285677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FD-4852-9E49-70A0B370DF05}"/>
                </c:ext>
              </c:extLst>
            </c:dLbl>
            <c:dLbl>
              <c:idx val="1"/>
              <c:layout>
                <c:manualLayout>
                  <c:x val="-3.0166715271702147E-2"/>
                  <c:y val="-4.3622097661867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E5-422D-A5A7-6DA9016B3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0.17</c:v>
                </c:pt>
                <c:pt idx="1">
                  <c:v>0.7591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FD-4852-9E49-70A0B370D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628949159132882"/>
          <c:y val="0.30715054453604679"/>
          <c:w val="0.40445124914941183"/>
          <c:h val="0.38569868998045276"/>
        </c:manualLayout>
      </c:layout>
      <c:overlay val="0"/>
      <c:txPr>
        <a:bodyPr/>
        <a:lstStyle/>
        <a:p>
          <a:pPr>
            <a:defRPr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Granowo</c:v>
                </c:pt>
                <c:pt idx="1">
                  <c:v>Grodzisk Wlkp.</c:v>
                </c:pt>
                <c:pt idx="2">
                  <c:v>Kamieniec</c:v>
                </c:pt>
                <c:pt idx="3">
                  <c:v>Rakoniewice</c:v>
                </c:pt>
                <c:pt idx="4">
                  <c:v>Wielichowo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55</c:v>
                </c:pt>
                <c:pt idx="1">
                  <c:v>297</c:v>
                </c:pt>
                <c:pt idx="2">
                  <c:v>78</c:v>
                </c:pt>
                <c:pt idx="3">
                  <c:v>174</c:v>
                </c:pt>
                <c:pt idx="4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A-4387-90F2-475BA51274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04832"/>
        <c:axId val="32106368"/>
      </c:barChart>
      <c:catAx>
        <c:axId val="32104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106368"/>
        <c:crosses val="autoZero"/>
        <c:auto val="1"/>
        <c:lblAlgn val="ctr"/>
        <c:lblOffset val="100"/>
        <c:noMultiLvlLbl val="0"/>
      </c:catAx>
      <c:valAx>
        <c:axId val="32106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104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64DB8-4101-4A99-BEFB-D193E471A6A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7430B6D-989F-494E-8ABF-E63CA7C05DDB}">
      <dgm:prSet phldrT="[Tekst]"/>
      <dgm:spPr/>
      <dgm:t>
        <a:bodyPr/>
        <a:lstStyle/>
        <a:p>
          <a:r>
            <a:rPr lang="pl-PL" dirty="0"/>
            <a:t>3 DNI </a:t>
          </a:r>
        </a:p>
        <a:p>
          <a:r>
            <a:rPr lang="pl-PL" dirty="0"/>
            <a:t>4 GODZ. </a:t>
          </a:r>
        </a:p>
        <a:p>
          <a:r>
            <a:rPr lang="pl-PL" dirty="0"/>
            <a:t>10 MIN.</a:t>
          </a:r>
        </a:p>
      </dgm:t>
    </dgm:pt>
    <dgm:pt modelId="{F0F18515-36FB-4581-8EC7-25125B499FC0}" type="parTrans" cxnId="{D788AF3B-7971-4D6A-B28E-A4233977A00A}">
      <dgm:prSet/>
      <dgm:spPr/>
      <dgm:t>
        <a:bodyPr/>
        <a:lstStyle/>
        <a:p>
          <a:endParaRPr lang="pl-PL"/>
        </a:p>
      </dgm:t>
    </dgm:pt>
    <dgm:pt modelId="{972119D7-4601-47D2-898F-C17A917031AD}" type="sibTrans" cxnId="{D788AF3B-7971-4D6A-B28E-A4233977A00A}">
      <dgm:prSet/>
      <dgm:spPr/>
      <dgm:t>
        <a:bodyPr/>
        <a:lstStyle/>
        <a:p>
          <a:endParaRPr lang="pl-PL"/>
        </a:p>
      </dgm:t>
    </dgm:pt>
    <dgm:pt modelId="{E5E64F3F-1F93-46AA-88B7-9D557ED1A3B4}">
      <dgm:prSet phldrT="[Tekst]"/>
      <dgm:spPr/>
      <dgm:t>
        <a:bodyPr/>
        <a:lstStyle/>
        <a:p>
          <a:r>
            <a:rPr lang="pl-PL" dirty="0"/>
            <a:t>16 GODZ. </a:t>
          </a:r>
        </a:p>
        <a:p>
          <a:r>
            <a:rPr lang="pl-PL" dirty="0"/>
            <a:t>50 MIN.</a:t>
          </a:r>
        </a:p>
      </dgm:t>
    </dgm:pt>
    <dgm:pt modelId="{8AD47676-D251-4BF2-AF06-EE783E2EA7CB}" type="parTrans" cxnId="{B3AB30F7-CFFE-41D7-BA59-F0ACA47D070E}">
      <dgm:prSet/>
      <dgm:spPr/>
      <dgm:t>
        <a:bodyPr/>
        <a:lstStyle/>
        <a:p>
          <a:endParaRPr lang="pl-PL"/>
        </a:p>
      </dgm:t>
    </dgm:pt>
    <dgm:pt modelId="{0288E417-9165-4CEC-8E85-AF3FB8AC2B30}" type="sibTrans" cxnId="{B3AB30F7-CFFE-41D7-BA59-F0ACA47D070E}">
      <dgm:prSet/>
      <dgm:spPr/>
      <dgm:t>
        <a:bodyPr/>
        <a:lstStyle/>
        <a:p>
          <a:endParaRPr lang="pl-PL"/>
        </a:p>
      </dgm:t>
    </dgm:pt>
    <dgm:pt modelId="{9D2A6171-18A7-413B-A426-0A16501423DA}">
      <dgm:prSet phldrT="[Tekst]"/>
      <dgm:spPr/>
      <dgm:t>
        <a:bodyPr/>
        <a:lstStyle/>
        <a:p>
          <a:r>
            <a:rPr lang="pl-PL" dirty="0"/>
            <a:t>7 DNI </a:t>
          </a:r>
        </a:p>
        <a:p>
          <a:r>
            <a:rPr lang="pl-PL" dirty="0"/>
            <a:t>28 MIN.</a:t>
          </a:r>
        </a:p>
      </dgm:t>
    </dgm:pt>
    <dgm:pt modelId="{514EBCFA-C9C7-417D-98F2-EBC88D35BD8D}" type="parTrans" cxnId="{F085E580-4B11-4F13-BB05-DEC921084FEF}">
      <dgm:prSet/>
      <dgm:spPr/>
      <dgm:t>
        <a:bodyPr/>
        <a:lstStyle/>
        <a:p>
          <a:endParaRPr lang="pl-PL"/>
        </a:p>
      </dgm:t>
    </dgm:pt>
    <dgm:pt modelId="{29964B4E-4181-4140-8A93-7C8276DE26A2}" type="sibTrans" cxnId="{F085E580-4B11-4F13-BB05-DEC921084FEF}">
      <dgm:prSet/>
      <dgm:spPr/>
      <dgm:t>
        <a:bodyPr/>
        <a:lstStyle/>
        <a:p>
          <a:endParaRPr lang="pl-PL"/>
        </a:p>
      </dgm:t>
    </dgm:pt>
    <dgm:pt modelId="{4A48FDA8-C275-4D22-901B-E437AF0AB2FE}">
      <dgm:prSet phldrT="[Tekst]"/>
      <dgm:spPr/>
      <dgm:t>
        <a:bodyPr/>
        <a:lstStyle/>
        <a:p>
          <a:r>
            <a:rPr lang="pl-PL" dirty="0"/>
            <a:t>12 GODZ. </a:t>
          </a:r>
        </a:p>
        <a:p>
          <a:r>
            <a:rPr lang="pl-PL" dirty="0"/>
            <a:t>45 MIN.</a:t>
          </a:r>
        </a:p>
      </dgm:t>
    </dgm:pt>
    <dgm:pt modelId="{F688B3FE-2E60-4032-8C19-604C3A64463B}" type="parTrans" cxnId="{DBCB1701-A2F1-4994-B622-A441BD4249E6}">
      <dgm:prSet/>
      <dgm:spPr/>
      <dgm:t>
        <a:bodyPr/>
        <a:lstStyle/>
        <a:p>
          <a:endParaRPr lang="pl-PL"/>
        </a:p>
      </dgm:t>
    </dgm:pt>
    <dgm:pt modelId="{A460CEAD-F572-4C85-96E2-599D5BECF03F}" type="sibTrans" cxnId="{DBCB1701-A2F1-4994-B622-A441BD4249E6}">
      <dgm:prSet/>
      <dgm:spPr/>
      <dgm:t>
        <a:bodyPr/>
        <a:lstStyle/>
        <a:p>
          <a:endParaRPr lang="pl-PL"/>
        </a:p>
      </dgm:t>
    </dgm:pt>
    <dgm:pt modelId="{CE93E8E8-71E8-411E-B78F-E671B2CD768C}" type="pres">
      <dgm:prSet presAssocID="{74C64DB8-4101-4A99-BEFB-D193E471A6A0}" presName="Name0" presStyleCnt="0">
        <dgm:presLayoutVars>
          <dgm:dir/>
          <dgm:resizeHandles val="exact"/>
        </dgm:presLayoutVars>
      </dgm:prSet>
      <dgm:spPr/>
    </dgm:pt>
    <dgm:pt modelId="{876484B3-B8C3-482D-AD68-91FA57A7A5B8}" type="pres">
      <dgm:prSet presAssocID="{57430B6D-989F-494E-8ABF-E63CA7C05DDB}" presName="compNode" presStyleCnt="0"/>
      <dgm:spPr/>
    </dgm:pt>
    <dgm:pt modelId="{C9CA686A-D887-4E9B-9A64-060C35D8DDC2}" type="pres">
      <dgm:prSet presAssocID="{57430B6D-989F-494E-8ABF-E63CA7C05DDB}" presName="pictRect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0A6B90DE-7E93-42FE-A200-2EFAFEA7C8C8}" type="pres">
      <dgm:prSet presAssocID="{57430B6D-989F-494E-8ABF-E63CA7C05DDB}" presName="textRect" presStyleLbl="revTx" presStyleIdx="0" presStyleCnt="4">
        <dgm:presLayoutVars>
          <dgm:bulletEnabled val="1"/>
        </dgm:presLayoutVars>
      </dgm:prSet>
      <dgm:spPr/>
    </dgm:pt>
    <dgm:pt modelId="{150BE2C3-0015-4874-984F-1C62DA221DD3}" type="pres">
      <dgm:prSet presAssocID="{972119D7-4601-47D2-898F-C17A917031AD}" presName="sibTrans" presStyleLbl="sibTrans2D1" presStyleIdx="0" presStyleCnt="0"/>
      <dgm:spPr/>
    </dgm:pt>
    <dgm:pt modelId="{D2F081DE-5AB0-4871-AA74-3302E914572A}" type="pres">
      <dgm:prSet presAssocID="{E5E64F3F-1F93-46AA-88B7-9D557ED1A3B4}" presName="compNode" presStyleCnt="0"/>
      <dgm:spPr/>
    </dgm:pt>
    <dgm:pt modelId="{AF9C10E2-4C8A-438B-B796-6DC7D37FD4AF}" type="pres">
      <dgm:prSet presAssocID="{E5E64F3F-1F93-46AA-88B7-9D557ED1A3B4}" presName="pictRect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</dgm:spPr>
    </dgm:pt>
    <dgm:pt modelId="{518BC263-6996-43AD-811B-CB9D1F915266}" type="pres">
      <dgm:prSet presAssocID="{E5E64F3F-1F93-46AA-88B7-9D557ED1A3B4}" presName="textRect" presStyleLbl="revTx" presStyleIdx="1" presStyleCnt="4">
        <dgm:presLayoutVars>
          <dgm:bulletEnabled val="1"/>
        </dgm:presLayoutVars>
      </dgm:prSet>
      <dgm:spPr/>
    </dgm:pt>
    <dgm:pt modelId="{BBFC7CC2-6DAC-428B-B099-753476993278}" type="pres">
      <dgm:prSet presAssocID="{0288E417-9165-4CEC-8E85-AF3FB8AC2B30}" presName="sibTrans" presStyleLbl="sibTrans2D1" presStyleIdx="0" presStyleCnt="0"/>
      <dgm:spPr/>
    </dgm:pt>
    <dgm:pt modelId="{60DE323A-EE99-451A-AF19-BF741F9E9937}" type="pres">
      <dgm:prSet presAssocID="{9D2A6171-18A7-413B-A426-0A16501423DA}" presName="compNode" presStyleCnt="0"/>
      <dgm:spPr/>
    </dgm:pt>
    <dgm:pt modelId="{B925182D-DDEB-447B-9F79-3BFBF6E8A04F}" type="pres">
      <dgm:prSet presAssocID="{9D2A6171-18A7-413B-A426-0A16501423DA}" presName="pictRect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23000" b="-23000"/>
          </a:stretch>
        </a:blipFill>
      </dgm:spPr>
    </dgm:pt>
    <dgm:pt modelId="{CDC8C7EB-E7EE-4CEC-B989-83BA9A3539F5}" type="pres">
      <dgm:prSet presAssocID="{9D2A6171-18A7-413B-A426-0A16501423DA}" presName="textRect" presStyleLbl="revTx" presStyleIdx="2" presStyleCnt="4">
        <dgm:presLayoutVars>
          <dgm:bulletEnabled val="1"/>
        </dgm:presLayoutVars>
      </dgm:prSet>
      <dgm:spPr/>
    </dgm:pt>
    <dgm:pt modelId="{38508C69-A945-4D4D-9D06-3A5382289FB4}" type="pres">
      <dgm:prSet presAssocID="{29964B4E-4181-4140-8A93-7C8276DE26A2}" presName="sibTrans" presStyleLbl="sibTrans2D1" presStyleIdx="0" presStyleCnt="0"/>
      <dgm:spPr/>
    </dgm:pt>
    <dgm:pt modelId="{DDF46150-4D9C-4BFB-A274-293F3E80276E}" type="pres">
      <dgm:prSet presAssocID="{4A48FDA8-C275-4D22-901B-E437AF0AB2FE}" presName="compNode" presStyleCnt="0"/>
      <dgm:spPr/>
    </dgm:pt>
    <dgm:pt modelId="{E39F2461-CBC2-448C-ABE7-A801D9A6904E}" type="pres">
      <dgm:prSet presAssocID="{4A48FDA8-C275-4D22-901B-E437AF0AB2FE}" presName="pictRect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</dgm:spPr>
    </dgm:pt>
    <dgm:pt modelId="{5CB763F1-CFBD-4E8C-8968-A8B7C697C7C4}" type="pres">
      <dgm:prSet presAssocID="{4A48FDA8-C275-4D22-901B-E437AF0AB2FE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DBCB1701-A2F1-4994-B622-A441BD4249E6}" srcId="{74C64DB8-4101-4A99-BEFB-D193E471A6A0}" destId="{4A48FDA8-C275-4D22-901B-E437AF0AB2FE}" srcOrd="3" destOrd="0" parTransId="{F688B3FE-2E60-4032-8C19-604C3A64463B}" sibTransId="{A460CEAD-F572-4C85-96E2-599D5BECF03F}"/>
    <dgm:cxn modelId="{C200A00F-3A2D-4700-997B-118F7583789D}" type="presOf" srcId="{0288E417-9165-4CEC-8E85-AF3FB8AC2B30}" destId="{BBFC7CC2-6DAC-428B-B099-753476993278}" srcOrd="0" destOrd="0" presId="urn:microsoft.com/office/officeart/2005/8/layout/pList1"/>
    <dgm:cxn modelId="{E0053F15-2B2F-4455-B520-15EACD69A901}" type="presOf" srcId="{4A48FDA8-C275-4D22-901B-E437AF0AB2FE}" destId="{5CB763F1-CFBD-4E8C-8968-A8B7C697C7C4}" srcOrd="0" destOrd="0" presId="urn:microsoft.com/office/officeart/2005/8/layout/pList1"/>
    <dgm:cxn modelId="{4FF6F61E-8EC1-44BB-BCC1-20158C4DCEA8}" type="presOf" srcId="{972119D7-4601-47D2-898F-C17A917031AD}" destId="{150BE2C3-0015-4874-984F-1C62DA221DD3}" srcOrd="0" destOrd="0" presId="urn:microsoft.com/office/officeart/2005/8/layout/pList1"/>
    <dgm:cxn modelId="{6C0CDF25-F789-42F0-8D69-FC903532A43D}" type="presOf" srcId="{74C64DB8-4101-4A99-BEFB-D193E471A6A0}" destId="{CE93E8E8-71E8-411E-B78F-E671B2CD768C}" srcOrd="0" destOrd="0" presId="urn:microsoft.com/office/officeart/2005/8/layout/pList1"/>
    <dgm:cxn modelId="{D788AF3B-7971-4D6A-B28E-A4233977A00A}" srcId="{74C64DB8-4101-4A99-BEFB-D193E471A6A0}" destId="{57430B6D-989F-494E-8ABF-E63CA7C05DDB}" srcOrd="0" destOrd="0" parTransId="{F0F18515-36FB-4581-8EC7-25125B499FC0}" sibTransId="{972119D7-4601-47D2-898F-C17A917031AD}"/>
    <dgm:cxn modelId="{8509EE43-2AC8-4713-9E76-898890B1BF53}" type="presOf" srcId="{9D2A6171-18A7-413B-A426-0A16501423DA}" destId="{CDC8C7EB-E7EE-4CEC-B989-83BA9A3539F5}" srcOrd="0" destOrd="0" presId="urn:microsoft.com/office/officeart/2005/8/layout/pList1"/>
    <dgm:cxn modelId="{F085E580-4B11-4F13-BB05-DEC921084FEF}" srcId="{74C64DB8-4101-4A99-BEFB-D193E471A6A0}" destId="{9D2A6171-18A7-413B-A426-0A16501423DA}" srcOrd="2" destOrd="0" parTransId="{514EBCFA-C9C7-417D-98F2-EBC88D35BD8D}" sibTransId="{29964B4E-4181-4140-8A93-7C8276DE26A2}"/>
    <dgm:cxn modelId="{6F32AF9B-D275-42C5-9661-FF11A7299FD9}" type="presOf" srcId="{29964B4E-4181-4140-8A93-7C8276DE26A2}" destId="{38508C69-A945-4D4D-9D06-3A5382289FB4}" srcOrd="0" destOrd="0" presId="urn:microsoft.com/office/officeart/2005/8/layout/pList1"/>
    <dgm:cxn modelId="{859B73B8-6EF8-45EE-9C94-AD4E4CF5F7AC}" type="presOf" srcId="{E5E64F3F-1F93-46AA-88B7-9D557ED1A3B4}" destId="{518BC263-6996-43AD-811B-CB9D1F915266}" srcOrd="0" destOrd="0" presId="urn:microsoft.com/office/officeart/2005/8/layout/pList1"/>
    <dgm:cxn modelId="{26A1C0E2-1B2A-4517-A4F8-2DE5A0BCD1A5}" type="presOf" srcId="{57430B6D-989F-494E-8ABF-E63CA7C05DDB}" destId="{0A6B90DE-7E93-42FE-A200-2EFAFEA7C8C8}" srcOrd="0" destOrd="0" presId="urn:microsoft.com/office/officeart/2005/8/layout/pList1"/>
    <dgm:cxn modelId="{B3AB30F7-CFFE-41D7-BA59-F0ACA47D070E}" srcId="{74C64DB8-4101-4A99-BEFB-D193E471A6A0}" destId="{E5E64F3F-1F93-46AA-88B7-9D557ED1A3B4}" srcOrd="1" destOrd="0" parTransId="{8AD47676-D251-4BF2-AF06-EE783E2EA7CB}" sibTransId="{0288E417-9165-4CEC-8E85-AF3FB8AC2B30}"/>
    <dgm:cxn modelId="{B3BC68A2-6578-43A9-B1C9-E9ED34AD95B0}" type="presParOf" srcId="{CE93E8E8-71E8-411E-B78F-E671B2CD768C}" destId="{876484B3-B8C3-482D-AD68-91FA57A7A5B8}" srcOrd="0" destOrd="0" presId="urn:microsoft.com/office/officeart/2005/8/layout/pList1"/>
    <dgm:cxn modelId="{5A6B22CB-71D1-470D-B1F7-846F7149D0B1}" type="presParOf" srcId="{876484B3-B8C3-482D-AD68-91FA57A7A5B8}" destId="{C9CA686A-D887-4E9B-9A64-060C35D8DDC2}" srcOrd="0" destOrd="0" presId="urn:microsoft.com/office/officeart/2005/8/layout/pList1"/>
    <dgm:cxn modelId="{68173C86-C2AC-4F51-A6FB-962AF86812A5}" type="presParOf" srcId="{876484B3-B8C3-482D-AD68-91FA57A7A5B8}" destId="{0A6B90DE-7E93-42FE-A200-2EFAFEA7C8C8}" srcOrd="1" destOrd="0" presId="urn:microsoft.com/office/officeart/2005/8/layout/pList1"/>
    <dgm:cxn modelId="{DF08F29A-59FB-4210-AB99-D2CC900EF655}" type="presParOf" srcId="{CE93E8E8-71E8-411E-B78F-E671B2CD768C}" destId="{150BE2C3-0015-4874-984F-1C62DA221DD3}" srcOrd="1" destOrd="0" presId="urn:microsoft.com/office/officeart/2005/8/layout/pList1"/>
    <dgm:cxn modelId="{1130F89D-AA98-4859-A453-79AF08F091B5}" type="presParOf" srcId="{CE93E8E8-71E8-411E-B78F-E671B2CD768C}" destId="{D2F081DE-5AB0-4871-AA74-3302E914572A}" srcOrd="2" destOrd="0" presId="urn:microsoft.com/office/officeart/2005/8/layout/pList1"/>
    <dgm:cxn modelId="{447B128B-C20E-43E2-8E5D-CC59C88813F4}" type="presParOf" srcId="{D2F081DE-5AB0-4871-AA74-3302E914572A}" destId="{AF9C10E2-4C8A-438B-B796-6DC7D37FD4AF}" srcOrd="0" destOrd="0" presId="urn:microsoft.com/office/officeart/2005/8/layout/pList1"/>
    <dgm:cxn modelId="{067CFA79-B2A0-4D9F-B553-592228F722D5}" type="presParOf" srcId="{D2F081DE-5AB0-4871-AA74-3302E914572A}" destId="{518BC263-6996-43AD-811B-CB9D1F915266}" srcOrd="1" destOrd="0" presId="urn:microsoft.com/office/officeart/2005/8/layout/pList1"/>
    <dgm:cxn modelId="{D8E50FE8-35A7-47CD-BCFC-4CA0125E5FFE}" type="presParOf" srcId="{CE93E8E8-71E8-411E-B78F-E671B2CD768C}" destId="{BBFC7CC2-6DAC-428B-B099-753476993278}" srcOrd="3" destOrd="0" presId="urn:microsoft.com/office/officeart/2005/8/layout/pList1"/>
    <dgm:cxn modelId="{1FA69309-61BB-40E2-B8D4-D382F40E2DF8}" type="presParOf" srcId="{CE93E8E8-71E8-411E-B78F-E671B2CD768C}" destId="{60DE323A-EE99-451A-AF19-BF741F9E9937}" srcOrd="4" destOrd="0" presId="urn:microsoft.com/office/officeart/2005/8/layout/pList1"/>
    <dgm:cxn modelId="{CC494153-B607-4B8D-8240-60266987E2B6}" type="presParOf" srcId="{60DE323A-EE99-451A-AF19-BF741F9E9937}" destId="{B925182D-DDEB-447B-9F79-3BFBF6E8A04F}" srcOrd="0" destOrd="0" presId="urn:microsoft.com/office/officeart/2005/8/layout/pList1"/>
    <dgm:cxn modelId="{0A84CEC8-DE2C-4F4A-8EF4-49B5E21ADEE6}" type="presParOf" srcId="{60DE323A-EE99-451A-AF19-BF741F9E9937}" destId="{CDC8C7EB-E7EE-4CEC-B989-83BA9A3539F5}" srcOrd="1" destOrd="0" presId="urn:microsoft.com/office/officeart/2005/8/layout/pList1"/>
    <dgm:cxn modelId="{69B5CF9E-C497-42CA-8D94-AFA2C63115E2}" type="presParOf" srcId="{CE93E8E8-71E8-411E-B78F-E671B2CD768C}" destId="{38508C69-A945-4D4D-9D06-3A5382289FB4}" srcOrd="5" destOrd="0" presId="urn:microsoft.com/office/officeart/2005/8/layout/pList1"/>
    <dgm:cxn modelId="{174E77A6-FC66-4B5E-B8B6-253413AADE27}" type="presParOf" srcId="{CE93E8E8-71E8-411E-B78F-E671B2CD768C}" destId="{DDF46150-4D9C-4BFB-A274-293F3E80276E}" srcOrd="6" destOrd="0" presId="urn:microsoft.com/office/officeart/2005/8/layout/pList1"/>
    <dgm:cxn modelId="{D776D667-05F2-4EDF-B0EF-AF4835554AC1}" type="presParOf" srcId="{DDF46150-4D9C-4BFB-A274-293F3E80276E}" destId="{E39F2461-CBC2-448C-ABE7-A801D9A6904E}" srcOrd="0" destOrd="0" presId="urn:microsoft.com/office/officeart/2005/8/layout/pList1"/>
    <dgm:cxn modelId="{DBBEC86D-4E9E-46EF-B8B8-9772D5A89B84}" type="presParOf" srcId="{DDF46150-4D9C-4BFB-A274-293F3E80276E}" destId="{5CB763F1-CFBD-4E8C-8968-A8B7C697C7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71F731-6723-4E39-8A6D-D218DE1718E6}" type="doc">
      <dgm:prSet loTypeId="urn:microsoft.com/office/officeart/2005/8/layout/vList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37F1C6DF-32FF-43B8-BCB8-D5FEA4767235}">
      <dgm:prSet phldrT="[Tekst]"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r>
            <a:rPr lang="pl-PL" sz="3200" dirty="0"/>
            <a:t>Straty</a:t>
          </a:r>
        </a:p>
      </dgm:t>
    </dgm:pt>
    <dgm:pt modelId="{588F836E-9881-4E05-8FF0-539B4ED84943}" type="parTrans" cxnId="{9930F4EA-E292-4FA8-A229-917870215A0D}">
      <dgm:prSet/>
      <dgm:spPr/>
      <dgm:t>
        <a:bodyPr/>
        <a:lstStyle/>
        <a:p>
          <a:endParaRPr lang="pl-PL"/>
        </a:p>
      </dgm:t>
    </dgm:pt>
    <dgm:pt modelId="{4002953A-97DE-4544-A0F9-6B8124B66B43}" type="sibTrans" cxnId="{9930F4EA-E292-4FA8-A229-917870215A0D}">
      <dgm:prSet/>
      <dgm:spPr/>
      <dgm:t>
        <a:bodyPr/>
        <a:lstStyle/>
        <a:p>
          <a:endParaRPr lang="pl-PL"/>
        </a:p>
      </dgm:t>
    </dgm:pt>
    <dgm:pt modelId="{5833B766-F31B-450C-8A1E-D5C291AC6A49}">
      <dgm:prSet phldrT="[Tekst]"/>
      <dgm:spPr/>
      <dgm:t>
        <a:bodyPr/>
        <a:lstStyle/>
        <a:p>
          <a:endParaRPr lang="pl-PL" dirty="0"/>
        </a:p>
      </dgm:t>
    </dgm:pt>
    <dgm:pt modelId="{A094147F-2F63-4D44-A625-DF44CAEEABCE}" type="parTrans" cxnId="{4853EFE2-53A9-4FF5-83D5-FB9E96E082BF}">
      <dgm:prSet/>
      <dgm:spPr/>
      <dgm:t>
        <a:bodyPr/>
        <a:lstStyle/>
        <a:p>
          <a:endParaRPr lang="pl-PL"/>
        </a:p>
      </dgm:t>
    </dgm:pt>
    <dgm:pt modelId="{D5EEAC10-A750-41B7-B9CA-DE9E51A3EE4C}" type="sibTrans" cxnId="{4853EFE2-53A9-4FF5-83D5-FB9E96E082BF}">
      <dgm:prSet/>
      <dgm:spPr/>
      <dgm:t>
        <a:bodyPr/>
        <a:lstStyle/>
        <a:p>
          <a:endParaRPr lang="pl-PL"/>
        </a:p>
      </dgm:t>
    </dgm:pt>
    <dgm:pt modelId="{3B8AC8E9-2C03-44DD-A27B-76A2BE0BB529}">
      <dgm:prSet phldrT="[Tekst]" custT="1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r>
            <a:rPr lang="pl-PL" sz="3200" dirty="0"/>
            <a:t>Uratowane mienie</a:t>
          </a:r>
        </a:p>
      </dgm:t>
    </dgm:pt>
    <dgm:pt modelId="{5A025B7A-27E1-4168-944F-597A263749A9}" type="parTrans" cxnId="{2FDFD9F9-6272-4BE8-ADC5-7EE73CBED5ED}">
      <dgm:prSet/>
      <dgm:spPr/>
      <dgm:t>
        <a:bodyPr/>
        <a:lstStyle/>
        <a:p>
          <a:endParaRPr lang="pl-PL"/>
        </a:p>
      </dgm:t>
    </dgm:pt>
    <dgm:pt modelId="{E2E8CC1C-2AE9-4C02-96FE-4D1C1667E772}" type="sibTrans" cxnId="{2FDFD9F9-6272-4BE8-ADC5-7EE73CBED5ED}">
      <dgm:prSet/>
      <dgm:spPr/>
      <dgm:t>
        <a:bodyPr/>
        <a:lstStyle/>
        <a:p>
          <a:endParaRPr lang="pl-PL"/>
        </a:p>
      </dgm:t>
    </dgm:pt>
    <dgm:pt modelId="{01F8CB4D-7389-4CD0-B9E3-37C9B5B55679}">
      <dgm:prSet phldrT="[Tekst]"/>
      <dgm:spPr/>
      <dgm:t>
        <a:bodyPr/>
        <a:lstStyle/>
        <a:p>
          <a:endParaRPr lang="pl-PL" dirty="0"/>
        </a:p>
      </dgm:t>
    </dgm:pt>
    <dgm:pt modelId="{80145F09-7F52-497C-B79A-7F3D043D9208}" type="parTrans" cxnId="{E985A254-A576-4F49-BB07-01837620A527}">
      <dgm:prSet/>
      <dgm:spPr/>
      <dgm:t>
        <a:bodyPr/>
        <a:lstStyle/>
        <a:p>
          <a:endParaRPr lang="pl-PL"/>
        </a:p>
      </dgm:t>
    </dgm:pt>
    <dgm:pt modelId="{9A1AF48E-F937-4320-8C5C-EFEF4073CA7B}" type="sibTrans" cxnId="{E985A254-A576-4F49-BB07-01837620A527}">
      <dgm:prSet/>
      <dgm:spPr/>
      <dgm:t>
        <a:bodyPr/>
        <a:lstStyle/>
        <a:p>
          <a:endParaRPr lang="pl-PL"/>
        </a:p>
      </dgm:t>
    </dgm:pt>
    <dgm:pt modelId="{A581971C-23F1-4FC4-BC0E-C723F2CE254E}">
      <dgm:prSet phldrT="[Tekst]"/>
      <dgm:spPr/>
      <dgm:t>
        <a:bodyPr/>
        <a:lstStyle/>
        <a:p>
          <a:r>
            <a:rPr lang="pl-PL" dirty="0"/>
            <a:t>117 248 000 zł</a:t>
          </a:r>
        </a:p>
      </dgm:t>
    </dgm:pt>
    <dgm:pt modelId="{DC8F97DC-ACB8-4EDD-9F4E-720A6394948B}" type="parTrans" cxnId="{F2E5D2CB-F5FB-446A-A824-81C5704C11EF}">
      <dgm:prSet/>
      <dgm:spPr/>
      <dgm:t>
        <a:bodyPr/>
        <a:lstStyle/>
        <a:p>
          <a:endParaRPr lang="pl-PL"/>
        </a:p>
      </dgm:t>
    </dgm:pt>
    <dgm:pt modelId="{8C278BCF-2B28-4486-ADBA-47247803AC4D}" type="sibTrans" cxnId="{F2E5D2CB-F5FB-446A-A824-81C5704C11EF}">
      <dgm:prSet/>
      <dgm:spPr/>
      <dgm:t>
        <a:bodyPr/>
        <a:lstStyle/>
        <a:p>
          <a:endParaRPr lang="pl-PL"/>
        </a:p>
      </dgm:t>
    </dgm:pt>
    <dgm:pt modelId="{E5DBEC5D-32DF-440D-9E6A-D54D013F3DA2}">
      <dgm:prSet phldrT="[Tekst]"/>
      <dgm:spPr/>
      <dgm:t>
        <a:bodyPr/>
        <a:lstStyle/>
        <a:p>
          <a:r>
            <a:rPr lang="pl-PL" dirty="0"/>
            <a:t>7 150 600 zł</a:t>
          </a:r>
        </a:p>
      </dgm:t>
    </dgm:pt>
    <dgm:pt modelId="{80AD80AF-3EF4-4E6A-8C49-9F83191CA103}" type="sibTrans" cxnId="{9B61B17B-20FD-4CE1-84D1-6836D8C74285}">
      <dgm:prSet/>
      <dgm:spPr/>
      <dgm:t>
        <a:bodyPr/>
        <a:lstStyle/>
        <a:p>
          <a:endParaRPr lang="pl-PL"/>
        </a:p>
      </dgm:t>
    </dgm:pt>
    <dgm:pt modelId="{257231EB-1CEC-4C06-AA3E-5C1787F9374A}" type="parTrans" cxnId="{9B61B17B-20FD-4CE1-84D1-6836D8C74285}">
      <dgm:prSet/>
      <dgm:spPr/>
      <dgm:t>
        <a:bodyPr/>
        <a:lstStyle/>
        <a:p>
          <a:endParaRPr lang="pl-PL"/>
        </a:p>
      </dgm:t>
    </dgm:pt>
    <dgm:pt modelId="{2CD4C391-298A-4D4F-A60E-DBEBF015C2E0}" type="pres">
      <dgm:prSet presAssocID="{CC71F731-6723-4E39-8A6D-D218DE1718E6}" presName="Name0" presStyleCnt="0">
        <dgm:presLayoutVars>
          <dgm:dir/>
          <dgm:animLvl val="lvl"/>
          <dgm:resizeHandles/>
        </dgm:presLayoutVars>
      </dgm:prSet>
      <dgm:spPr/>
    </dgm:pt>
    <dgm:pt modelId="{7E4A1963-8B44-4493-AFD7-026901E3D4D5}" type="pres">
      <dgm:prSet presAssocID="{37F1C6DF-32FF-43B8-BCB8-D5FEA4767235}" presName="linNode" presStyleCnt="0"/>
      <dgm:spPr/>
    </dgm:pt>
    <dgm:pt modelId="{9EA08553-4082-4EC7-9E3F-F8C9035D6C97}" type="pres">
      <dgm:prSet presAssocID="{37F1C6DF-32FF-43B8-BCB8-D5FEA4767235}" presName="parentShp" presStyleLbl="node1" presStyleIdx="0" presStyleCnt="2">
        <dgm:presLayoutVars>
          <dgm:bulletEnabled val="1"/>
        </dgm:presLayoutVars>
      </dgm:prSet>
      <dgm:spPr/>
    </dgm:pt>
    <dgm:pt modelId="{9D838571-63D8-4377-BCD6-251F094D6EAB}" type="pres">
      <dgm:prSet presAssocID="{37F1C6DF-32FF-43B8-BCB8-D5FEA4767235}" presName="childShp" presStyleLbl="bgAccFollowNode1" presStyleIdx="0" presStyleCnt="2">
        <dgm:presLayoutVars>
          <dgm:bulletEnabled val="1"/>
        </dgm:presLayoutVars>
      </dgm:prSet>
      <dgm:spPr/>
    </dgm:pt>
    <dgm:pt modelId="{5B7F2DAF-49A8-41F4-BDC7-7E142C13F6B3}" type="pres">
      <dgm:prSet presAssocID="{4002953A-97DE-4544-A0F9-6B8124B66B43}" presName="spacing" presStyleCnt="0"/>
      <dgm:spPr/>
    </dgm:pt>
    <dgm:pt modelId="{7C73DFD4-D425-4905-8C31-F7B15D47958E}" type="pres">
      <dgm:prSet presAssocID="{3B8AC8E9-2C03-44DD-A27B-76A2BE0BB529}" presName="linNode" presStyleCnt="0"/>
      <dgm:spPr/>
    </dgm:pt>
    <dgm:pt modelId="{F3847C91-834E-434D-B38A-39492B1A6711}" type="pres">
      <dgm:prSet presAssocID="{3B8AC8E9-2C03-44DD-A27B-76A2BE0BB529}" presName="parentShp" presStyleLbl="node1" presStyleIdx="1" presStyleCnt="2">
        <dgm:presLayoutVars>
          <dgm:bulletEnabled val="1"/>
        </dgm:presLayoutVars>
      </dgm:prSet>
      <dgm:spPr/>
    </dgm:pt>
    <dgm:pt modelId="{1644B2DE-2DE0-47E4-85A2-0F39F5C9D6C2}" type="pres">
      <dgm:prSet presAssocID="{3B8AC8E9-2C03-44DD-A27B-76A2BE0BB529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CB9DCC16-B4A9-429B-94B1-91CB8DF0527B}" type="presOf" srcId="{A581971C-23F1-4FC4-BC0E-C723F2CE254E}" destId="{1644B2DE-2DE0-47E4-85A2-0F39F5C9D6C2}" srcOrd="0" destOrd="1" presId="urn:microsoft.com/office/officeart/2005/8/layout/vList6"/>
    <dgm:cxn modelId="{3A5F4E1C-FE39-49EC-ABC5-DDF6DA2CD414}" type="presOf" srcId="{37F1C6DF-32FF-43B8-BCB8-D5FEA4767235}" destId="{9EA08553-4082-4EC7-9E3F-F8C9035D6C97}" srcOrd="0" destOrd="0" presId="urn:microsoft.com/office/officeart/2005/8/layout/vList6"/>
    <dgm:cxn modelId="{08DA5440-77E3-4E94-99F5-35F297D058C4}" type="presOf" srcId="{5833B766-F31B-450C-8A1E-D5C291AC6A49}" destId="{9D838571-63D8-4377-BCD6-251F094D6EAB}" srcOrd="0" destOrd="0" presId="urn:microsoft.com/office/officeart/2005/8/layout/vList6"/>
    <dgm:cxn modelId="{E985A254-A576-4F49-BB07-01837620A527}" srcId="{3B8AC8E9-2C03-44DD-A27B-76A2BE0BB529}" destId="{01F8CB4D-7389-4CD0-B9E3-37C9B5B55679}" srcOrd="0" destOrd="0" parTransId="{80145F09-7F52-497C-B79A-7F3D043D9208}" sibTransId="{9A1AF48E-F937-4320-8C5C-EFEF4073CA7B}"/>
    <dgm:cxn modelId="{1B617757-D30F-4B83-A7A7-1BE824715964}" type="presOf" srcId="{01F8CB4D-7389-4CD0-B9E3-37C9B5B55679}" destId="{1644B2DE-2DE0-47E4-85A2-0F39F5C9D6C2}" srcOrd="0" destOrd="0" presId="urn:microsoft.com/office/officeart/2005/8/layout/vList6"/>
    <dgm:cxn modelId="{9B61B17B-20FD-4CE1-84D1-6836D8C74285}" srcId="{37F1C6DF-32FF-43B8-BCB8-D5FEA4767235}" destId="{E5DBEC5D-32DF-440D-9E6A-D54D013F3DA2}" srcOrd="1" destOrd="0" parTransId="{257231EB-1CEC-4C06-AA3E-5C1787F9374A}" sibTransId="{80AD80AF-3EF4-4E6A-8C49-9F83191CA103}"/>
    <dgm:cxn modelId="{C6519E9A-1465-484E-BCDD-EA9832B63799}" type="presOf" srcId="{3B8AC8E9-2C03-44DD-A27B-76A2BE0BB529}" destId="{F3847C91-834E-434D-B38A-39492B1A6711}" srcOrd="0" destOrd="0" presId="urn:microsoft.com/office/officeart/2005/8/layout/vList6"/>
    <dgm:cxn modelId="{9BDB5EB8-99BA-4D4C-A167-5FAFC3E84DBB}" type="presOf" srcId="{E5DBEC5D-32DF-440D-9E6A-D54D013F3DA2}" destId="{9D838571-63D8-4377-BCD6-251F094D6EAB}" srcOrd="0" destOrd="1" presId="urn:microsoft.com/office/officeart/2005/8/layout/vList6"/>
    <dgm:cxn modelId="{F2E5D2CB-F5FB-446A-A824-81C5704C11EF}" srcId="{3B8AC8E9-2C03-44DD-A27B-76A2BE0BB529}" destId="{A581971C-23F1-4FC4-BC0E-C723F2CE254E}" srcOrd="1" destOrd="0" parTransId="{DC8F97DC-ACB8-4EDD-9F4E-720A6394948B}" sibTransId="{8C278BCF-2B28-4486-ADBA-47247803AC4D}"/>
    <dgm:cxn modelId="{38D5B1D9-D107-4803-98D3-228E8635CF44}" type="presOf" srcId="{CC71F731-6723-4E39-8A6D-D218DE1718E6}" destId="{2CD4C391-298A-4D4F-A60E-DBEBF015C2E0}" srcOrd="0" destOrd="0" presId="urn:microsoft.com/office/officeart/2005/8/layout/vList6"/>
    <dgm:cxn modelId="{4853EFE2-53A9-4FF5-83D5-FB9E96E082BF}" srcId="{37F1C6DF-32FF-43B8-BCB8-D5FEA4767235}" destId="{5833B766-F31B-450C-8A1E-D5C291AC6A49}" srcOrd="0" destOrd="0" parTransId="{A094147F-2F63-4D44-A625-DF44CAEEABCE}" sibTransId="{D5EEAC10-A750-41B7-B9CA-DE9E51A3EE4C}"/>
    <dgm:cxn modelId="{9930F4EA-E292-4FA8-A229-917870215A0D}" srcId="{CC71F731-6723-4E39-8A6D-D218DE1718E6}" destId="{37F1C6DF-32FF-43B8-BCB8-D5FEA4767235}" srcOrd="0" destOrd="0" parTransId="{588F836E-9881-4E05-8FF0-539B4ED84943}" sibTransId="{4002953A-97DE-4544-A0F9-6B8124B66B43}"/>
    <dgm:cxn modelId="{2FDFD9F9-6272-4BE8-ADC5-7EE73CBED5ED}" srcId="{CC71F731-6723-4E39-8A6D-D218DE1718E6}" destId="{3B8AC8E9-2C03-44DD-A27B-76A2BE0BB529}" srcOrd="1" destOrd="0" parTransId="{5A025B7A-27E1-4168-944F-597A263749A9}" sibTransId="{E2E8CC1C-2AE9-4C02-96FE-4D1C1667E772}"/>
    <dgm:cxn modelId="{AB432616-68EA-4800-A089-D2C6BCE258DC}" type="presParOf" srcId="{2CD4C391-298A-4D4F-A60E-DBEBF015C2E0}" destId="{7E4A1963-8B44-4493-AFD7-026901E3D4D5}" srcOrd="0" destOrd="0" presId="urn:microsoft.com/office/officeart/2005/8/layout/vList6"/>
    <dgm:cxn modelId="{00AB5C59-3EE5-4E8F-AD69-C4097089B639}" type="presParOf" srcId="{7E4A1963-8B44-4493-AFD7-026901E3D4D5}" destId="{9EA08553-4082-4EC7-9E3F-F8C9035D6C97}" srcOrd="0" destOrd="0" presId="urn:microsoft.com/office/officeart/2005/8/layout/vList6"/>
    <dgm:cxn modelId="{56D81A58-A479-472C-A552-719AD56BCC89}" type="presParOf" srcId="{7E4A1963-8B44-4493-AFD7-026901E3D4D5}" destId="{9D838571-63D8-4377-BCD6-251F094D6EAB}" srcOrd="1" destOrd="0" presId="urn:microsoft.com/office/officeart/2005/8/layout/vList6"/>
    <dgm:cxn modelId="{AF5E8789-5C05-4728-865E-F93FA106DCBB}" type="presParOf" srcId="{2CD4C391-298A-4D4F-A60E-DBEBF015C2E0}" destId="{5B7F2DAF-49A8-41F4-BDC7-7E142C13F6B3}" srcOrd="1" destOrd="0" presId="urn:microsoft.com/office/officeart/2005/8/layout/vList6"/>
    <dgm:cxn modelId="{B6F4D574-1F31-4DC2-89B6-563776911A97}" type="presParOf" srcId="{2CD4C391-298A-4D4F-A60E-DBEBF015C2E0}" destId="{7C73DFD4-D425-4905-8C31-F7B15D47958E}" srcOrd="2" destOrd="0" presId="urn:microsoft.com/office/officeart/2005/8/layout/vList6"/>
    <dgm:cxn modelId="{AB86D0D9-76E0-42E3-9D42-B1D444A48813}" type="presParOf" srcId="{7C73DFD4-D425-4905-8C31-F7B15D47958E}" destId="{F3847C91-834E-434D-B38A-39492B1A6711}" srcOrd="0" destOrd="0" presId="urn:microsoft.com/office/officeart/2005/8/layout/vList6"/>
    <dgm:cxn modelId="{929906E2-2F6B-4D7B-9315-243FE047FBDC}" type="presParOf" srcId="{7C73DFD4-D425-4905-8C31-F7B15D47958E}" destId="{1644B2DE-2DE0-47E4-85A2-0F39F5C9D6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A686A-D887-4E9B-9A64-060C35D8DDC2}">
      <dsp:nvSpPr>
        <dsp:cNvPr id="0" name=""/>
        <dsp:cNvSpPr/>
      </dsp:nvSpPr>
      <dsp:spPr>
        <a:xfrm>
          <a:off x="853176" y="289"/>
          <a:ext cx="2038460" cy="1404499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B90DE-7E93-42FE-A200-2EFAFEA7C8C8}">
      <dsp:nvSpPr>
        <dsp:cNvPr id="0" name=""/>
        <dsp:cNvSpPr/>
      </dsp:nvSpPr>
      <dsp:spPr>
        <a:xfrm>
          <a:off x="853176" y="1404789"/>
          <a:ext cx="2038460" cy="75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3 DNI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4 GODZ.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10 MIN.</a:t>
          </a:r>
        </a:p>
      </dsp:txBody>
      <dsp:txXfrm>
        <a:off x="853176" y="1404789"/>
        <a:ext cx="2038460" cy="756268"/>
      </dsp:txXfrm>
    </dsp:sp>
    <dsp:sp modelId="{AF9C10E2-4C8A-438B-B796-6DC7D37FD4AF}">
      <dsp:nvSpPr>
        <dsp:cNvPr id="0" name=""/>
        <dsp:cNvSpPr/>
      </dsp:nvSpPr>
      <dsp:spPr>
        <a:xfrm>
          <a:off x="3095569" y="289"/>
          <a:ext cx="2038460" cy="1404499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8BC263-6996-43AD-811B-CB9D1F915266}">
      <dsp:nvSpPr>
        <dsp:cNvPr id="0" name=""/>
        <dsp:cNvSpPr/>
      </dsp:nvSpPr>
      <dsp:spPr>
        <a:xfrm>
          <a:off x="3095569" y="1404789"/>
          <a:ext cx="2038460" cy="75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16 GODZ.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50 MIN.</a:t>
          </a:r>
        </a:p>
      </dsp:txBody>
      <dsp:txXfrm>
        <a:off x="3095569" y="1404789"/>
        <a:ext cx="2038460" cy="756268"/>
      </dsp:txXfrm>
    </dsp:sp>
    <dsp:sp modelId="{B925182D-DDEB-447B-9F79-3BFBF6E8A04F}">
      <dsp:nvSpPr>
        <dsp:cNvPr id="0" name=""/>
        <dsp:cNvSpPr/>
      </dsp:nvSpPr>
      <dsp:spPr>
        <a:xfrm>
          <a:off x="5337962" y="289"/>
          <a:ext cx="2038460" cy="1404499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8C7EB-E7EE-4CEC-B989-83BA9A3539F5}">
      <dsp:nvSpPr>
        <dsp:cNvPr id="0" name=""/>
        <dsp:cNvSpPr/>
      </dsp:nvSpPr>
      <dsp:spPr>
        <a:xfrm>
          <a:off x="5337962" y="1404789"/>
          <a:ext cx="2038460" cy="75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7 DNI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28 MIN.</a:t>
          </a:r>
        </a:p>
      </dsp:txBody>
      <dsp:txXfrm>
        <a:off x="5337962" y="1404789"/>
        <a:ext cx="2038460" cy="756268"/>
      </dsp:txXfrm>
    </dsp:sp>
    <dsp:sp modelId="{E39F2461-CBC2-448C-ABE7-A801D9A6904E}">
      <dsp:nvSpPr>
        <dsp:cNvPr id="0" name=""/>
        <dsp:cNvSpPr/>
      </dsp:nvSpPr>
      <dsp:spPr>
        <a:xfrm>
          <a:off x="3095569" y="2364904"/>
          <a:ext cx="2038460" cy="1404499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763F1-CFBD-4E8C-8968-A8B7C697C7C4}">
      <dsp:nvSpPr>
        <dsp:cNvPr id="0" name=""/>
        <dsp:cNvSpPr/>
      </dsp:nvSpPr>
      <dsp:spPr>
        <a:xfrm>
          <a:off x="3095569" y="3769404"/>
          <a:ext cx="2038460" cy="75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12 GODZ.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45 MIN.</a:t>
          </a:r>
        </a:p>
      </dsp:txBody>
      <dsp:txXfrm>
        <a:off x="3095569" y="3769404"/>
        <a:ext cx="2038460" cy="756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38571-63D8-4377-BCD6-251F094D6EAB}">
      <dsp:nvSpPr>
        <dsp:cNvPr id="0" name=""/>
        <dsp:cNvSpPr/>
      </dsp:nvSpPr>
      <dsp:spPr>
        <a:xfrm>
          <a:off x="3291839" y="552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500" kern="1200" dirty="0"/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500" kern="1200" dirty="0"/>
            <a:t>7 150 600 zł</a:t>
          </a:r>
        </a:p>
      </dsp:txBody>
      <dsp:txXfrm>
        <a:off x="3291839" y="269889"/>
        <a:ext cx="4129750" cy="1616020"/>
      </dsp:txXfrm>
    </dsp:sp>
    <dsp:sp modelId="{9EA08553-4082-4EC7-9E3F-F8C9035D6C97}">
      <dsp:nvSpPr>
        <dsp:cNvPr id="0" name=""/>
        <dsp:cNvSpPr/>
      </dsp:nvSpPr>
      <dsp:spPr>
        <a:xfrm>
          <a:off x="0" y="552"/>
          <a:ext cx="3291840" cy="2154694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Straty</a:t>
          </a:r>
        </a:p>
      </dsp:txBody>
      <dsp:txXfrm>
        <a:off x="105183" y="105735"/>
        <a:ext cx="3081474" cy="1944328"/>
      </dsp:txXfrm>
    </dsp:sp>
    <dsp:sp modelId="{1644B2DE-2DE0-47E4-85A2-0F39F5C9D6C2}">
      <dsp:nvSpPr>
        <dsp:cNvPr id="0" name=""/>
        <dsp:cNvSpPr/>
      </dsp:nvSpPr>
      <dsp:spPr>
        <a:xfrm>
          <a:off x="3291839" y="2370716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154917"/>
            <a:satOff val="38059"/>
            <a:lumOff val="16277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1154917"/>
              <a:satOff val="38059"/>
              <a:lumOff val="162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500" kern="1200" dirty="0"/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4500" kern="1200" dirty="0"/>
            <a:t>117 248 000 zł</a:t>
          </a:r>
        </a:p>
      </dsp:txBody>
      <dsp:txXfrm>
        <a:off x="3291839" y="2640053"/>
        <a:ext cx="4129750" cy="1616020"/>
      </dsp:txXfrm>
    </dsp:sp>
    <dsp:sp modelId="{F3847C91-834E-434D-B38A-39492B1A6711}">
      <dsp:nvSpPr>
        <dsp:cNvPr id="0" name=""/>
        <dsp:cNvSpPr/>
      </dsp:nvSpPr>
      <dsp:spPr>
        <a:xfrm>
          <a:off x="0" y="2370716"/>
          <a:ext cx="3291840" cy="2154694"/>
        </a:xfrm>
        <a:prstGeom prst="roundRect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Uratowane mienie</a:t>
          </a:r>
        </a:p>
      </dsp:txBody>
      <dsp:txXfrm>
        <a:off x="105183" y="2475899"/>
        <a:ext cx="3081474" cy="194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F0704-45B8-4E5A-8BF8-A7951DA74457}" type="datetimeFigureOut">
              <a:rPr lang="pl-PL" smtClean="0"/>
              <a:t>19.02.2025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FE0B8-0CED-4A13-A911-DF1F923F0C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59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B9F52-C8B2-4A75-B351-4E886BA468C2}" type="datetimeFigureOut">
              <a:rPr lang="pl-PL" smtClean="0"/>
              <a:t>19.02.2025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E5B37-A952-4DFC-82FF-FD17765361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9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E5B37-A952-4DFC-82FF-FD17765361B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6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9E5B37-A952-4DFC-82FF-FD17765361B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1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9E5B37-A952-4DFC-82FF-FD17765361B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7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9E5B37-A952-4DFC-82FF-FD17765361B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5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E5B37-A952-4DFC-82FF-FD17765361B4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07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E5B37-A952-4DFC-82FF-FD17765361B4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230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E5C0E-E77E-E366-E6F0-82C646EAC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8251745-51A9-603E-1C26-BAB12F869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B55F636-DCDF-CA42-1639-D2C56DADE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D4FB8F-FBA7-8D3F-170B-0151E00EA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E5B37-A952-4DFC-82FF-FD17765361B4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91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79912" y="3212976"/>
            <a:ext cx="5364088" cy="1470025"/>
          </a:xfrm>
        </p:spPr>
        <p:txBody>
          <a:bodyPr/>
          <a:lstStyle>
            <a:lvl1pPr algn="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83968" y="5157192"/>
            <a:ext cx="4680520" cy="1320552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553150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553150"/>
            <a:ext cx="2895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553150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7BA59-6A47-4493-A0C6-5765BF869B30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553150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553150"/>
            <a:ext cx="2895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553150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6F40C0-2503-4BD2-8DD8-A815D56C7A7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27984" y="3068960"/>
            <a:ext cx="4320480" cy="270001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59735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597352"/>
            <a:ext cx="2895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B0F763-2B5B-4422-A2C6-E5854D6319A3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457200" y="659735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597352"/>
            <a:ext cx="2895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0B6101-35F6-4DCA-95F9-F7DED56F1A8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F9E814-2A23-4B0A-A100-BE1CCA3971A8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4116070" y="148716"/>
            <a:ext cx="4824536" cy="1503621"/>
          </a:xfrm>
          <a:noFill/>
          <a:ln/>
        </p:spPr>
        <p:txBody>
          <a:bodyPr/>
          <a:lstStyle/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POWIATOWA PSP GRODZISK WLKP.</a:t>
            </a:r>
          </a:p>
        </p:txBody>
      </p:sp>
      <p:sp>
        <p:nvSpPr>
          <p:cNvPr id="5" name="Podtytuł 2"/>
          <p:cNvSpPr txBox="1">
            <a:spLocks/>
          </p:cNvSpPr>
          <p:nvPr/>
        </p:nvSpPr>
        <p:spPr bwMode="auto">
          <a:xfrm>
            <a:off x="3701516" y="2626266"/>
            <a:ext cx="5436096" cy="22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endParaRPr lang="pl-PL" altLang="pl-PL" sz="2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pl-PL" altLang="pl-PL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PODSUMOWANIE 2024 ROKU</a:t>
            </a: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4427984" y="5153032"/>
            <a:ext cx="4512622" cy="1189457"/>
          </a:xfrm>
        </p:spPr>
        <p:txBody>
          <a:bodyPr/>
          <a:lstStyle/>
          <a:p>
            <a:endParaRPr lang="pl-PL" sz="1600" dirty="0">
              <a:solidFill>
                <a:srgbClr val="FFFFFF"/>
              </a:solidFill>
            </a:endParaRPr>
          </a:p>
          <a:p>
            <a:endParaRPr lang="pl-PL" sz="1600" dirty="0">
              <a:solidFill>
                <a:srgbClr val="FFFFFF"/>
              </a:solidFill>
            </a:endParaRPr>
          </a:p>
          <a:p>
            <a:endParaRPr lang="pl-PL" sz="1600" dirty="0">
              <a:solidFill>
                <a:srgbClr val="FFFFFF"/>
              </a:solidFill>
            </a:endParaRPr>
          </a:p>
          <a:p>
            <a:pPr algn="ctr"/>
            <a:r>
              <a:rPr lang="pl-PL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GRODZISK WIELKOPOLSKI, 25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lutego 2025 r.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BF7FA52-17BC-31A2-4C65-2C34EA3FA29A}"/>
              </a:ext>
            </a:extLst>
          </p:cNvPr>
          <p:cNvSpPr txBox="1"/>
          <p:nvPr/>
        </p:nvSpPr>
        <p:spPr>
          <a:xfrm>
            <a:off x="5580112" y="522920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</a:rPr>
              <a:t>	bryg. Tomasz LEWANDOWSKI</a:t>
            </a:r>
          </a:p>
          <a:p>
            <a:r>
              <a:rPr lang="pl-PL" sz="800" b="1" dirty="0">
                <a:solidFill>
                  <a:schemeClr val="bg1"/>
                </a:solidFill>
              </a:rPr>
              <a:t>	   Komendant Powiatowy PSP</a:t>
            </a:r>
          </a:p>
          <a:p>
            <a:r>
              <a:rPr lang="pl-PL" sz="800" b="1" dirty="0">
                <a:solidFill>
                  <a:schemeClr val="bg1"/>
                </a:solidFill>
              </a:rPr>
              <a:t>                                  w Grodzisku Wielkopolskim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10A582-38DF-64CA-6F82-32B24DAF5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KWATERMISTRZOWSKO-TECHNICZNA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6F4F3D-B5F3-FACA-C189-27BAF84BB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Komenda Powiatowa PSP w Grodzisku Wlkp. posiada na swoim wyposażeniu 9 samochodów, 4 przyczepy specjalne oraz 1 ponton motorowy. 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Natomiast jednostki OSP dysponują łącznie 48 pojazdami.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35EF763-030E-9854-DA29-8816DA6E2B46}"/>
              </a:ext>
            </a:extLst>
          </p:cNvPr>
          <p:cNvGraphicFramePr>
            <a:graphicFrameLocks noGrp="1"/>
          </p:cNvGraphicFramePr>
          <p:nvPr/>
        </p:nvGraphicFramePr>
        <p:xfrm>
          <a:off x="1187624" y="3225006"/>
          <a:ext cx="7056782" cy="2700897"/>
        </p:xfrm>
        <a:graphic>
          <a:graphicData uri="http://schemas.openxmlformats.org/drawingml/2006/table">
            <a:tbl>
              <a:tblPr firstRow="1" firstCol="1" bandRow="1"/>
              <a:tblGrid>
                <a:gridCol w="1675964">
                  <a:extLst>
                    <a:ext uri="{9D8B030D-6E8A-4147-A177-3AD203B41FA5}">
                      <a16:colId xmlns:a16="http://schemas.microsoft.com/office/drawing/2014/main" val="143543992"/>
                    </a:ext>
                  </a:extLst>
                </a:gridCol>
                <a:gridCol w="2093056">
                  <a:extLst>
                    <a:ext uri="{9D8B030D-6E8A-4147-A177-3AD203B41FA5}">
                      <a16:colId xmlns:a16="http://schemas.microsoft.com/office/drawing/2014/main" val="3471450585"/>
                    </a:ext>
                  </a:extLst>
                </a:gridCol>
                <a:gridCol w="1258029">
                  <a:extLst>
                    <a:ext uri="{9D8B030D-6E8A-4147-A177-3AD203B41FA5}">
                      <a16:colId xmlns:a16="http://schemas.microsoft.com/office/drawing/2014/main" val="4153308303"/>
                    </a:ext>
                  </a:extLst>
                </a:gridCol>
                <a:gridCol w="2029733">
                  <a:extLst>
                    <a:ext uri="{9D8B030D-6E8A-4147-A177-3AD203B41FA5}">
                      <a16:colId xmlns:a16="http://schemas.microsoft.com/office/drawing/2014/main" val="3270947906"/>
                    </a:ext>
                  </a:extLst>
                </a:gridCol>
              </a:tblGrid>
              <a:tr h="733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OSP posiadających pojazdy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pojazdów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Średni wiek pojazdów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965181"/>
                  </a:ext>
                </a:extLst>
              </a:tr>
              <a:tr h="354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Granowo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476057"/>
                  </a:ext>
                </a:extLst>
              </a:tr>
              <a:tr h="354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Grodzisk Wlkp.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303839"/>
                  </a:ext>
                </a:extLst>
              </a:tr>
              <a:tr h="354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Kamieniec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15,8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346846"/>
                  </a:ext>
                </a:extLst>
              </a:tr>
              <a:tr h="354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Rakoniewice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878424"/>
                  </a:ext>
                </a:extLst>
              </a:tr>
              <a:tr h="354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Wielichowo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21,2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576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5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6B1052-3B83-87AA-571D-CC706894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KWATERMISTRZOWSKO- TECHNICZNA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4D10C3-C141-2764-2F79-334E3F7D0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2" y="1916832"/>
            <a:ext cx="8655577" cy="864097"/>
          </a:xfrm>
        </p:spPr>
        <p:txBody>
          <a:bodyPr/>
          <a:lstStyle/>
          <a:p>
            <a:pPr indent="0" algn="ctr"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2024 dzięki OSP Włoszakowice pozyskaliśmy ponton motorowodny MARINE X PRO HD 380,</a:t>
            </a:r>
          </a:p>
          <a:p>
            <a:pPr indent="0" algn="ctr">
              <a:spcAft>
                <a:spcPts val="1000"/>
              </a:spcAft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którego zakupiona została przyczepka FARO AQUA.</a:t>
            </a:r>
            <a:endParaRPr lang="pl-PL" sz="1200" b="1" dirty="0">
              <a:solidFill>
                <a:srgbClr val="1B1B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 descr="Obraz zawierający ziemia, opona, pojazd, inżynier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A1ECDEF-CF0E-CFE6-3B47-BA382BAD4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65" y="2797194"/>
            <a:ext cx="6074269" cy="34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7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CB8857-26CD-B022-3FC0-3D78E36D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KWATERMISTRZOWSKO- TECHNICZNA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2C3E9-A548-CF9F-9B24-9D079B31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18951"/>
            <a:ext cx="8229600" cy="4425355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sprzętu i uzbrojenia osobistego dla strażaków</a:t>
            </a: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czerwony, narzędzie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CF0E6E9-4D5A-856A-7965-7F8BF4C406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6931" y="3193011"/>
            <a:ext cx="3861048" cy="2172786"/>
          </a:xfrm>
          <a:prstGeom prst="rect">
            <a:avLst/>
          </a:prstGeom>
        </p:spPr>
      </p:pic>
      <p:pic>
        <p:nvPicPr>
          <p:cNvPr id="7" name="Obraz 6" descr="Obraz zawierający w pomieszczeniu, stół, Słuchawki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1A3AF22-DE99-6DA1-B173-35C74B048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77" y="2636912"/>
            <a:ext cx="3804248" cy="2140822"/>
          </a:xfrm>
          <a:prstGeom prst="rect">
            <a:avLst/>
          </a:prstGeom>
        </p:spPr>
      </p:pic>
      <p:pic>
        <p:nvPicPr>
          <p:cNvPr id="11" name="Obraz 10" descr="Obraz zawierający Klamka, Sprzęt domowy, drzwi, uchwy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20206C-5557-1C10-6B40-E27D26FF8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0358" y="3105394"/>
            <a:ext cx="3419872" cy="19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AB4911-EAB2-B7BD-09A5-BCEDC89E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KWATERMISTRZOWSKO- TECHNICZNA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EB738B-BA71-4367-C3CD-01CDB5845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Remont biur w administracji, zakup oraz modernizacja sprzętu komputerowego.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w pomieszczeniu, ściana, meble, aranżacja wnęt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C25A0C6-2E4E-F278-D542-6E21CF7F03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2406"/>
            <a:ext cx="4154297" cy="2336792"/>
          </a:xfrm>
          <a:prstGeom prst="rect">
            <a:avLst/>
          </a:prstGeom>
        </p:spPr>
      </p:pic>
      <p:pic>
        <p:nvPicPr>
          <p:cNvPr id="8" name="Obraz 7" descr="Obraz zawierający w pomieszczeniu, ściana, aranżacja wnętrz, meb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3B23652-A43F-03D9-BB33-754FB4271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16" y="2672406"/>
            <a:ext cx="4154297" cy="2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DD521-5D5C-03C1-E849-84765ADF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KWATERMISTRZOWSKO-TECHNICZNA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3E841B-4020-CB40-FD07-F7449BBD8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dniu 23.12.2024 r. otrzymano z KW PSP w Poznaniu średni samochód 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ratowniczo-gaśniczy VOLVO FLD3C FL 4x4. 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przedmiotu użyczenia wynosiła 1 249 926,00zł</a:t>
            </a:r>
          </a:p>
          <a:p>
            <a:pPr marL="0" indent="0">
              <a:buNone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został sfinansowany ze środków:</a:t>
            </a:r>
          </a:p>
          <a:p>
            <a:pPr marL="0" indent="0">
              <a:buNone/>
            </a:pP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WFOŚiGW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725 000,00zł</a:t>
            </a:r>
          </a:p>
          <a:p>
            <a:pPr marL="0" indent="0">
              <a:buNone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Fundusz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wspracia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PSP: 242 000,00zł</a:t>
            </a:r>
          </a:p>
          <a:p>
            <a:pPr marL="0" indent="0">
              <a:buNone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Budżet KW PSP w Poznaniu: 282 926,00zł</a:t>
            </a:r>
          </a:p>
        </p:txBody>
      </p:sp>
      <p:pic>
        <p:nvPicPr>
          <p:cNvPr id="12" name="Obraz 11" descr="Obraz zawierający transport, pojazd, koło, Pojazd ląd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AF4E5BB-8840-53F6-811B-B44E05BEE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2" y="4046972"/>
            <a:ext cx="3489732" cy="2321872"/>
          </a:xfrm>
          <a:prstGeom prst="rect">
            <a:avLst/>
          </a:prstGeom>
        </p:spPr>
      </p:pic>
      <p:pic>
        <p:nvPicPr>
          <p:cNvPr id="14" name="Obraz 13" descr="Obraz zawierający transport, pojazd, koło, Pojazd ląd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0C2011A-2895-0655-74CB-D08AFF9B5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26" y="4046972"/>
            <a:ext cx="3489732" cy="232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F54042-2137-B96C-E791-0CC086FB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PRZEKAZANIA SPRZĘTU DO OSP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F655E9-FF67-CE8E-7410-9C7F175B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4419971" cy="1368152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ubiegłym roku przekazano samochód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SLOp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marki Skoda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OSP Włoszakowice, oraz średni samochód ratowniczo-gaśniczy 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GBA-Rt 2,5/16 Renault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Midlum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OSP Grodzisk Wlkp.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na wolnym powietrzu, trawa, niebo, Pojazd ląd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45C5159-64A1-D24C-3C34-2D2497B15A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172" y="3784460"/>
            <a:ext cx="2843676" cy="2132757"/>
          </a:xfrm>
          <a:prstGeom prst="rect">
            <a:avLst/>
          </a:prstGeom>
        </p:spPr>
      </p:pic>
      <p:pic>
        <p:nvPicPr>
          <p:cNvPr id="6" name="Obraz 5" descr="Obraz zawierający transport, pojazd, Pojazd lądowy, ko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C76F48C-4765-EE20-9021-FF4E895E2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4277660" cy="33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5A4D12-C10B-5C4D-B823-A4E85588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DOTACJE DLA OSP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545F9E-A4A9-48BD-5B2E-490DBE387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44824"/>
            <a:ext cx="8892480" cy="4680520"/>
          </a:xfrm>
        </p:spPr>
        <p:txBody>
          <a:bodyPr/>
          <a:lstStyle/>
          <a:p>
            <a:pPr marL="0" indent="0">
              <a:buNone/>
            </a:pPr>
            <a:r>
              <a:rPr lang="pl-PL" sz="2400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Dotacje otrzymało:</a:t>
            </a:r>
          </a:p>
          <a:p>
            <a:pPr marL="0" indent="0">
              <a:buNone/>
            </a:pPr>
            <a:r>
              <a:rPr lang="pl-PL" sz="2400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   jednostek OSP w KSRG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 jednostek OSP spoza KSRG</a:t>
            </a:r>
          </a:p>
          <a:p>
            <a:pPr marL="0" indent="0">
              <a:buNone/>
            </a:pPr>
            <a:r>
              <a:rPr lang="pl-PL" sz="2400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 jednostka OSP dotacja MDP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 jednostki OSP z funduszu ubezpieczeń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OSP Kamieniec otrzymała                           </a:t>
            </a:r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Finansowanie: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dotację na organizację obozu MDP             </a:t>
            </a:r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całkowita               115 400 zł</a:t>
            </a:r>
          </a:p>
          <a:p>
            <a:pPr marL="0" indent="0">
              <a:buNone/>
            </a:pPr>
            <a:r>
              <a:rPr lang="pl-PL" sz="12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                Dotacja z budżetu państwa  53 783 zł</a:t>
            </a:r>
          </a:p>
          <a:p>
            <a:pPr marL="0" indent="0">
              <a:buNone/>
            </a:pPr>
            <a:r>
              <a:rPr lang="pl-PL" sz="12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Środki własne i uzyskane	 61 617 zł</a:t>
            </a:r>
            <a:br>
              <a:rPr lang="pl-PL" sz="12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2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i uzyskane z innych źródeł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b="1" i="0" dirty="0">
              <a:solidFill>
                <a:srgbClr val="1B1B1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1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6CB4AC-DA52-CF86-BBBA-07825614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KWATERMISTRZOWSKO-TECHNICZNA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4E2BB7-95CC-C614-DDC1-35C7016BA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12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Komenda nadzorowała wydatkowanie środków, jakie otrzymały ochotnicze straże pożarne w 2024 roku. </a:t>
            </a:r>
          </a:p>
          <a:p>
            <a:pPr marL="0" indent="0">
              <a:buNone/>
            </a:pPr>
            <a:endParaRPr lang="pl-PL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Dotacja na obóz MDP 53 783,00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zł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1605E7C-DABF-DFF2-D164-2B824B49E82C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573550"/>
          <a:ext cx="7715199" cy="3015689"/>
        </p:xfrm>
        <a:graphic>
          <a:graphicData uri="http://schemas.openxmlformats.org/drawingml/2006/table">
            <a:tbl>
              <a:tblPr firstRow="1" firstCol="1" bandRow="1"/>
              <a:tblGrid>
                <a:gridCol w="1433095">
                  <a:extLst>
                    <a:ext uri="{9D8B030D-6E8A-4147-A177-3AD203B41FA5}">
                      <a16:colId xmlns:a16="http://schemas.microsoft.com/office/drawing/2014/main" val="4124243819"/>
                    </a:ext>
                  </a:extLst>
                </a:gridCol>
                <a:gridCol w="1215891">
                  <a:extLst>
                    <a:ext uri="{9D8B030D-6E8A-4147-A177-3AD203B41FA5}">
                      <a16:colId xmlns:a16="http://schemas.microsoft.com/office/drawing/2014/main" val="1232305721"/>
                    </a:ext>
                  </a:extLst>
                </a:gridCol>
                <a:gridCol w="1215891">
                  <a:extLst>
                    <a:ext uri="{9D8B030D-6E8A-4147-A177-3AD203B41FA5}">
                      <a16:colId xmlns:a16="http://schemas.microsoft.com/office/drawing/2014/main" val="2444531996"/>
                    </a:ext>
                  </a:extLst>
                </a:gridCol>
                <a:gridCol w="1215891">
                  <a:extLst>
                    <a:ext uri="{9D8B030D-6E8A-4147-A177-3AD203B41FA5}">
                      <a16:colId xmlns:a16="http://schemas.microsoft.com/office/drawing/2014/main" val="221814392"/>
                    </a:ext>
                  </a:extLst>
                </a:gridCol>
                <a:gridCol w="1114567">
                  <a:extLst>
                    <a:ext uri="{9D8B030D-6E8A-4147-A177-3AD203B41FA5}">
                      <a16:colId xmlns:a16="http://schemas.microsoft.com/office/drawing/2014/main" val="618183599"/>
                    </a:ext>
                  </a:extLst>
                </a:gridCol>
                <a:gridCol w="1519864">
                  <a:extLst>
                    <a:ext uri="{9D8B030D-6E8A-4147-A177-3AD203B41FA5}">
                      <a16:colId xmlns:a16="http://schemas.microsoft.com/office/drawing/2014/main" val="672691638"/>
                    </a:ext>
                  </a:extLst>
                </a:gridCol>
              </a:tblGrid>
              <a:tr h="3624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KSRG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MSWiA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MDP-25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MDP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539374"/>
                  </a:ext>
                </a:extLst>
              </a:tr>
              <a:tr h="37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Grodzisk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7 052,00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3 800,00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10 852,00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820495"/>
                  </a:ext>
                </a:extLst>
              </a:tr>
              <a:tr h="444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Kamieniec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7 049,00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8 360,00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53 783,00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69 192,00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817320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Granowo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7 049,00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3 059,00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10 108,00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677881"/>
                  </a:ext>
                </a:extLst>
              </a:tr>
              <a:tr h="468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Wielichowo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7 049,00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6 840,00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13 889,00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47244"/>
                  </a:ext>
                </a:extLst>
              </a:tr>
              <a:tr h="537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Rakoniewice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7 049,00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6 840,00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13 889,00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290032"/>
                  </a:ext>
                </a:extLst>
              </a:tr>
              <a:tr h="32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35 248,00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28 899,00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53 783,00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117 930,00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122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6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A676FA-3218-4CB8-8ABF-5DC99278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OBÓZ MDP Z OSP KAMIENIEC W MIEJSCOWOŚCI </a:t>
            </a:r>
            <a:b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JANSKIE KOUPELE – CZECHY</a:t>
            </a:r>
            <a:b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11.08-17.08.2024r.</a:t>
            </a:r>
            <a:br>
              <a:rPr lang="pl-PL" sz="1900" dirty="0">
                <a:effectLst/>
              </a:rPr>
            </a:br>
            <a:endParaRPr lang="pl-PL" sz="1900" dirty="0"/>
          </a:p>
        </p:txBody>
      </p:sp>
      <p:pic>
        <p:nvPicPr>
          <p:cNvPr id="6" name="Obraz 5" descr="Obraz zawierający na wolnym powietrzu, ubrania, osoba, drzew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235E2E4-9F54-7DBC-F0F9-DF0D1C497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" y="1871398"/>
            <a:ext cx="3513360" cy="2635020"/>
          </a:xfrm>
          <a:prstGeom prst="rect">
            <a:avLst/>
          </a:prstGeom>
        </p:spPr>
      </p:pic>
      <p:pic>
        <p:nvPicPr>
          <p:cNvPr id="11" name="Obraz 10" descr="Obraz zawierający na wolnym powietrzu, drzewo, osob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3A6C79E-7CD3-0F3C-1B0D-D8624E427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53" y="1871398"/>
            <a:ext cx="3513360" cy="2635020"/>
          </a:xfrm>
          <a:prstGeom prst="rect">
            <a:avLst/>
          </a:prstGeom>
        </p:spPr>
      </p:pic>
      <p:pic>
        <p:nvPicPr>
          <p:cNvPr id="13" name="Obraz 12" descr="Obraz zawierający na wolnym powietrzu, trawa, drzewo, straża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32B65D6-831C-83DF-88A1-247EC09FD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87" y="1871398"/>
            <a:ext cx="1976266" cy="2635020"/>
          </a:xfrm>
          <a:prstGeom prst="rect">
            <a:avLst/>
          </a:prstGeom>
        </p:spPr>
      </p:pic>
      <p:pic>
        <p:nvPicPr>
          <p:cNvPr id="15" name="Obraz 14" descr="Obraz zawierający na wolnym powietrzu, niebo, grupa, drzew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4206F95-CDBE-DAEF-7F93-5C46F0564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8" y="4506417"/>
            <a:ext cx="2704939" cy="2028704"/>
          </a:xfrm>
          <a:prstGeom prst="rect">
            <a:avLst/>
          </a:prstGeom>
        </p:spPr>
      </p:pic>
      <p:pic>
        <p:nvPicPr>
          <p:cNvPr id="1028" name="Picture 4" descr="Brak dostępnego opisu zdjęcia.">
            <a:extLst>
              <a:ext uri="{FF2B5EF4-FFF2-40B4-BE49-F238E27FC236}">
                <a16:creationId xmlns:a16="http://schemas.microsoft.com/office/drawing/2014/main" id="{29D78048-1702-3762-5ADF-B5A916614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06" y="4506418"/>
            <a:ext cx="2704937" cy="202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ak dostępnego opisu zdjęcia.">
            <a:extLst>
              <a:ext uri="{FF2B5EF4-FFF2-40B4-BE49-F238E27FC236}">
                <a16:creationId xmlns:a16="http://schemas.microsoft.com/office/drawing/2014/main" id="{55FE1F72-5230-73C3-222F-132105FBF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43" y="4506417"/>
            <a:ext cx="1521527" cy="202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k dostępnego opisu zdjęcia.">
            <a:extLst>
              <a:ext uri="{FF2B5EF4-FFF2-40B4-BE49-F238E27FC236}">
                <a16:creationId xmlns:a16="http://schemas.microsoft.com/office/drawing/2014/main" id="{EFC444AB-044C-5B41-C873-E8D0B7A16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38" y="4506417"/>
            <a:ext cx="1521527" cy="202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7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2809C-EB5D-D2EF-0D62-2CEACA63A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E6BE7D-075F-590B-F62A-398D850B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INTERWENCJI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D832C400-8DCC-A1FF-FD5A-3E8324CF8C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1925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34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rażacy idą w dym. Tragedia w Poznaniu pokazała, że zawsze są w pobliżu  nieszczęścia">
            <a:extLst>
              <a:ext uri="{FF2B5EF4-FFF2-40B4-BE49-F238E27FC236}">
                <a16:creationId xmlns:a16="http://schemas.microsoft.com/office/drawing/2014/main" id="{3E0D03EB-819E-A31B-5790-03560BD5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11" y="1556792"/>
            <a:ext cx="4125185" cy="26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mal nie spłonęli ludzie. Strażacy mówią o bohaterskiej postawie  policjantów. Sami też wynieśli ludzi i zwierzęta z płonącego domu - DSI -  Drawskie Strony Internetowe">
            <a:extLst>
              <a:ext uri="{FF2B5EF4-FFF2-40B4-BE49-F238E27FC236}">
                <a16:creationId xmlns:a16="http://schemas.microsoft.com/office/drawing/2014/main" id="{B7DC29A1-3F5A-04F7-37CA-2C1E765A0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9" y="3401130"/>
            <a:ext cx="4147491" cy="23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67861E3-046F-05A0-4D49-DE9801BB2E4D}"/>
              </a:ext>
            </a:extLst>
          </p:cNvPr>
          <p:cNvSpPr txBox="1"/>
          <p:nvPr/>
        </p:nvSpPr>
        <p:spPr>
          <a:xfrm>
            <a:off x="107504" y="1769914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……… Odwaga nie polega na odczuwaniu strachu lecz na uznaniu, że coś jest ważniejsze niż lęk………</a:t>
            </a:r>
          </a:p>
          <a:p>
            <a:endParaRPr lang="pl-PL" sz="1400" i="1" dirty="0"/>
          </a:p>
          <a:p>
            <a:r>
              <a:rPr lang="pl-PL" sz="1400" b="1" i="1" dirty="0" err="1"/>
              <a:t>Ambrose</a:t>
            </a:r>
            <a:r>
              <a:rPr lang="pl-PL" sz="1400" b="1" i="1" dirty="0"/>
              <a:t> </a:t>
            </a:r>
            <a:r>
              <a:rPr lang="pl-PL" sz="1400" b="1" i="1" dirty="0" err="1"/>
              <a:t>Redmoon</a:t>
            </a:r>
            <a:endParaRPr lang="pl-PL" sz="1400" b="1" i="1" dirty="0"/>
          </a:p>
        </p:txBody>
      </p:sp>
      <p:pic>
        <p:nvPicPr>
          <p:cNvPr id="1032" name="Picture 8" descr="Wypadek nurkowy podczas działań. Nie żyje gdański strażak">
            <a:extLst>
              <a:ext uri="{FF2B5EF4-FFF2-40B4-BE49-F238E27FC236}">
                <a16:creationId xmlns:a16="http://schemas.microsoft.com/office/drawing/2014/main" id="{E650EA89-97E7-5879-80F7-3AADCE6C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01243"/>
            <a:ext cx="3358110" cy="23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PROCENTOWE ZESTAWIENIE ZDARZEŃ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967424"/>
              </p:ext>
            </p:extLst>
          </p:nvPr>
        </p:nvGraphicFramePr>
        <p:xfrm>
          <a:off x="457200" y="155679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60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CZĘSTOTLIWOŚĆ ZDARZEŃ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2536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827F023D-A931-4E9D-8DFC-B7678914C190}"/>
              </a:ext>
            </a:extLst>
          </p:cNvPr>
          <p:cNvCxnSpPr/>
          <p:nvPr/>
        </p:nvCxnSpPr>
        <p:spPr>
          <a:xfrm>
            <a:off x="5940152" y="1772816"/>
            <a:ext cx="1656184" cy="144016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8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INTERWENCJI W POSZCZEGÓLNYCH GMINACH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96720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3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RODZAJE ZDARZEŃ W GMINACH  POWIATU GRODZISKIEGO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A67CB3E8-B29A-EDC4-45BE-492B20FE8C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839308"/>
              </p:ext>
            </p:extLst>
          </p:nvPr>
        </p:nvGraphicFramePr>
        <p:xfrm>
          <a:off x="457200" y="1600200"/>
          <a:ext cx="8229600" cy="45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89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STRAT I URATOWANEGO MIENIA W POŻARACH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8774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6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341E9B0E-7FC1-4301-8B53-A5BC35D0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7848872" cy="1143000"/>
          </a:xfrm>
        </p:spPr>
        <p:txBody>
          <a:bodyPr/>
          <a:lstStyle/>
          <a:p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POSZKODOWANYCH</a:t>
            </a:r>
            <a:b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ZDARZENIACH W LATACH 2023 I 2024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2F0CD45-7DEC-E615-F197-A1EFDD862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534109"/>
              </p:ext>
            </p:extLst>
          </p:nvPr>
        </p:nvGraphicFramePr>
        <p:xfrm>
          <a:off x="611560" y="2420888"/>
          <a:ext cx="7992888" cy="32173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84176">
                  <a:extLst>
                    <a:ext uri="{9D8B030D-6E8A-4147-A177-3AD203B41FA5}">
                      <a16:colId xmlns:a16="http://schemas.microsoft.com/office/drawing/2014/main" val="3545807775"/>
                    </a:ext>
                  </a:extLst>
                </a:gridCol>
                <a:gridCol w="1102925">
                  <a:extLst>
                    <a:ext uri="{9D8B030D-6E8A-4147-A177-3AD203B41FA5}">
                      <a16:colId xmlns:a16="http://schemas.microsoft.com/office/drawing/2014/main" val="4019461519"/>
                    </a:ext>
                  </a:extLst>
                </a:gridCol>
                <a:gridCol w="1252722">
                  <a:extLst>
                    <a:ext uri="{9D8B030D-6E8A-4147-A177-3AD203B41FA5}">
                      <a16:colId xmlns:a16="http://schemas.microsoft.com/office/drawing/2014/main" val="1926532800"/>
                    </a:ext>
                  </a:extLst>
                </a:gridCol>
                <a:gridCol w="1428088">
                  <a:extLst>
                    <a:ext uri="{9D8B030D-6E8A-4147-A177-3AD203B41FA5}">
                      <a16:colId xmlns:a16="http://schemas.microsoft.com/office/drawing/2014/main" val="4276664522"/>
                    </a:ext>
                  </a:extLst>
                </a:gridCol>
                <a:gridCol w="1428088">
                  <a:extLst>
                    <a:ext uri="{9D8B030D-6E8A-4147-A177-3AD203B41FA5}">
                      <a16:colId xmlns:a16="http://schemas.microsoft.com/office/drawing/2014/main" val="1539739661"/>
                    </a:ext>
                  </a:extLst>
                </a:gridCol>
                <a:gridCol w="1196889">
                  <a:extLst>
                    <a:ext uri="{9D8B030D-6E8A-4147-A177-3AD203B41FA5}">
                      <a16:colId xmlns:a16="http://schemas.microsoft.com/office/drawing/2014/main" val="1273048333"/>
                    </a:ext>
                  </a:extLst>
                </a:gridCol>
              </a:tblGrid>
              <a:tr h="30294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Rodzaj zdarzenia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ROK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Osoby dorosłe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Dzieci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320913"/>
                  </a:ext>
                </a:extLst>
              </a:tr>
              <a:tr h="62634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śmiertelne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Ranne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śmiertelne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ranne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074310"/>
                  </a:ext>
                </a:extLst>
              </a:tr>
              <a:tr h="30294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POŻARY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484843"/>
                  </a:ext>
                </a:extLst>
              </a:tr>
              <a:tr h="7119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084317"/>
                  </a:ext>
                </a:extLst>
              </a:tr>
              <a:tr h="30294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MIEJSCOWE ZAGROŻENIA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41857"/>
                  </a:ext>
                </a:extLst>
              </a:tr>
              <a:tr h="9701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526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5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C93EBC-041A-412E-A677-8449BD6D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060761" cy="100811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l-P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JEDNOSTKI OSP NA TERENIE POWIATU GRODZISKIEGO</a:t>
            </a:r>
            <a:b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61A301A-C447-47DD-9267-5A3BA75C154C}"/>
              </a:ext>
            </a:extLst>
          </p:cNvPr>
          <p:cNvSpPr txBox="1">
            <a:spLocks/>
          </p:cNvSpPr>
          <p:nvPr/>
        </p:nvSpPr>
        <p:spPr>
          <a:xfrm>
            <a:off x="150751" y="1844824"/>
            <a:ext cx="8978009" cy="469313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jednostek w KSRG oraz 38 spoza KSRG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jednostek spoza KSRG typu „S”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jednostek spoza KSRG typu „M”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jednostki OSP spełniają wymagania bezpośredniego udziału w działaniach ratowniczych.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609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członków OSP łącznie mogących brać czynny udział w działaniach ratowniczych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ogółem 493 członków w OSP w KSRG,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ogółem 1121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członków w OSP spoza KSRG,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A00A56-D7C2-4DBC-AC65-5DD3A520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8" y="260648"/>
            <a:ext cx="8184890" cy="136815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br>
              <a:rPr lang="pl-PL" sz="2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</a:br>
            <a:endParaRPr lang="pl-PL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D3F1AEA-223E-4080-9FB0-3D8A6F811FA7}"/>
              </a:ext>
            </a:extLst>
          </p:cNvPr>
          <p:cNvSpPr/>
          <p:nvPr/>
        </p:nvSpPr>
        <p:spPr>
          <a:xfrm>
            <a:off x="251520" y="227896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RATOWNICTWO SPECJALISTYCZNE na poziomie podstawowym</a:t>
            </a:r>
            <a:b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 OSP KSRG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C3C6853-B479-419B-8CF0-C206E2F4F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585896"/>
              </p:ext>
            </p:extLst>
          </p:nvPr>
        </p:nvGraphicFramePr>
        <p:xfrm>
          <a:off x="59518" y="2276872"/>
          <a:ext cx="9048986" cy="2644435"/>
        </p:xfrm>
        <a:graphic>
          <a:graphicData uri="http://schemas.openxmlformats.org/drawingml/2006/table">
            <a:tbl>
              <a:tblPr firstRow="1" firstCol="1" bandRow="1"/>
              <a:tblGrid>
                <a:gridCol w="1495833">
                  <a:extLst>
                    <a:ext uri="{9D8B030D-6E8A-4147-A177-3AD203B41FA5}">
                      <a16:colId xmlns:a16="http://schemas.microsoft.com/office/drawing/2014/main" val="3003539107"/>
                    </a:ext>
                  </a:extLst>
                </a:gridCol>
                <a:gridCol w="1495833">
                  <a:extLst>
                    <a:ext uri="{9D8B030D-6E8A-4147-A177-3AD203B41FA5}">
                      <a16:colId xmlns:a16="http://schemas.microsoft.com/office/drawing/2014/main" val="4079262394"/>
                    </a:ext>
                  </a:extLst>
                </a:gridCol>
                <a:gridCol w="1808848">
                  <a:extLst>
                    <a:ext uri="{9D8B030D-6E8A-4147-A177-3AD203B41FA5}">
                      <a16:colId xmlns:a16="http://schemas.microsoft.com/office/drawing/2014/main" val="210973848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513338703"/>
                    </a:ext>
                  </a:extLst>
                </a:gridCol>
                <a:gridCol w="1492432">
                  <a:extLst>
                    <a:ext uri="{9D8B030D-6E8A-4147-A177-3AD203B41FA5}">
                      <a16:colId xmlns:a16="http://schemas.microsoft.com/office/drawing/2014/main" val="3242820057"/>
                    </a:ext>
                  </a:extLst>
                </a:gridCol>
                <a:gridCol w="1387888">
                  <a:extLst>
                    <a:ext uri="{9D8B030D-6E8A-4147-A177-3AD203B41FA5}">
                      <a16:colId xmlns:a16="http://schemas.microsoft.com/office/drawing/2014/main" val="1767204153"/>
                    </a:ext>
                  </a:extLst>
                </a:gridCol>
              </a:tblGrid>
              <a:tr h="86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Ratownictwo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wysokościowe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Ratownictwo poszukiwawczo-ratownicze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Ratownictwo wodne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Ratownictwo chemiczno-ekologiczne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Ratownictwo techniczne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842640"/>
                  </a:ext>
                </a:extLst>
              </a:tr>
              <a:tr h="863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OSP Grodzisk Wielkopolski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139927"/>
                  </a:ext>
                </a:extLst>
              </a:tr>
              <a:tr h="823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OSP Rakoniewice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497912"/>
                  </a:ext>
                </a:extLst>
              </a:tr>
            </a:tbl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2BF493AD-42DA-4D99-9286-6BECDFA709B4}"/>
              </a:ext>
            </a:extLst>
          </p:cNvPr>
          <p:cNvSpPr/>
          <p:nvPr/>
        </p:nvSpPr>
        <p:spPr>
          <a:xfrm>
            <a:off x="224618" y="600751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11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CA9099-9A2C-9EF9-C27F-E92E2129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WYJAZDY JEDNOSTEK KSRG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F23AEDD-6C05-094A-0D08-F55A32D4E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157010"/>
              </p:ext>
            </p:extLst>
          </p:nvPr>
        </p:nvGraphicFramePr>
        <p:xfrm>
          <a:off x="971599" y="1844824"/>
          <a:ext cx="7200802" cy="4104460"/>
        </p:xfrm>
        <a:graphic>
          <a:graphicData uri="http://schemas.openxmlformats.org/drawingml/2006/table">
            <a:tbl>
              <a:tblPr/>
              <a:tblGrid>
                <a:gridCol w="2625332">
                  <a:extLst>
                    <a:ext uri="{9D8B030D-6E8A-4147-A177-3AD203B41FA5}">
                      <a16:colId xmlns:a16="http://schemas.microsoft.com/office/drawing/2014/main" val="163825504"/>
                    </a:ext>
                  </a:extLst>
                </a:gridCol>
                <a:gridCol w="915094">
                  <a:extLst>
                    <a:ext uri="{9D8B030D-6E8A-4147-A177-3AD203B41FA5}">
                      <a16:colId xmlns:a16="http://schemas.microsoft.com/office/drawing/2014/main" val="2532544228"/>
                    </a:ext>
                  </a:extLst>
                </a:gridCol>
                <a:gridCol w="915094">
                  <a:extLst>
                    <a:ext uri="{9D8B030D-6E8A-4147-A177-3AD203B41FA5}">
                      <a16:colId xmlns:a16="http://schemas.microsoft.com/office/drawing/2014/main" val="2957896594"/>
                    </a:ext>
                  </a:extLst>
                </a:gridCol>
                <a:gridCol w="915094">
                  <a:extLst>
                    <a:ext uri="{9D8B030D-6E8A-4147-A177-3AD203B41FA5}">
                      <a16:colId xmlns:a16="http://schemas.microsoft.com/office/drawing/2014/main" val="2235780166"/>
                    </a:ext>
                  </a:extLst>
                </a:gridCol>
                <a:gridCol w="915094">
                  <a:extLst>
                    <a:ext uri="{9D8B030D-6E8A-4147-A177-3AD203B41FA5}">
                      <a16:colId xmlns:a16="http://schemas.microsoft.com/office/drawing/2014/main" val="2286319541"/>
                    </a:ext>
                  </a:extLst>
                </a:gridCol>
                <a:gridCol w="915094">
                  <a:extLst>
                    <a:ext uri="{9D8B030D-6E8A-4147-A177-3AD203B41FA5}">
                      <a16:colId xmlns:a16="http://schemas.microsoft.com/office/drawing/2014/main" val="4010941659"/>
                    </a:ext>
                  </a:extLst>
                </a:gridCol>
              </a:tblGrid>
              <a:tr h="339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r.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r.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r.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r.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r.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207802"/>
                  </a:ext>
                </a:extLst>
              </a:tr>
              <a:tr h="5103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PSP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97928"/>
                  </a:ext>
                </a:extLst>
              </a:tr>
              <a:tr h="370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JRG Grodzisk Wlkp.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404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333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707337"/>
                  </a:ext>
                </a:extLst>
              </a:tr>
              <a:tr h="51034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Jednostki OSP włączone do KSRG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187830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Granowo</a:t>
                      </a:r>
                      <a:endParaRPr lang="pl-P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722314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Grodzisk Wlkp.</a:t>
                      </a:r>
                      <a:endParaRPr lang="pl-P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151968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Kamieniec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93720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Jabłonna</a:t>
                      </a:r>
                      <a:endParaRPr lang="pl-P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787451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Rakoniewice</a:t>
                      </a:r>
                      <a:endParaRPr lang="pl-P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215849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Rostarzewo</a:t>
                      </a:r>
                      <a:endParaRPr lang="pl-P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69527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Wielichowo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847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7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844621-D040-C304-A559-AFB142AC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WYJAZDY OSP SPOZA KSRG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400D8FB-629A-0B3D-741D-4A3E45318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420007"/>
              </p:ext>
            </p:extLst>
          </p:nvPr>
        </p:nvGraphicFramePr>
        <p:xfrm>
          <a:off x="44624" y="1698107"/>
          <a:ext cx="9054752" cy="4876341"/>
        </p:xfrm>
        <a:graphic>
          <a:graphicData uri="http://schemas.openxmlformats.org/drawingml/2006/table">
            <a:tbl>
              <a:tblPr/>
              <a:tblGrid>
                <a:gridCol w="3312862">
                  <a:extLst>
                    <a:ext uri="{9D8B030D-6E8A-4147-A177-3AD203B41FA5}">
                      <a16:colId xmlns:a16="http://schemas.microsoft.com/office/drawing/2014/main" val="4036192584"/>
                    </a:ext>
                  </a:extLst>
                </a:gridCol>
                <a:gridCol w="1148378">
                  <a:extLst>
                    <a:ext uri="{9D8B030D-6E8A-4147-A177-3AD203B41FA5}">
                      <a16:colId xmlns:a16="http://schemas.microsoft.com/office/drawing/2014/main" val="2072305989"/>
                    </a:ext>
                  </a:extLst>
                </a:gridCol>
                <a:gridCol w="1148378">
                  <a:extLst>
                    <a:ext uri="{9D8B030D-6E8A-4147-A177-3AD203B41FA5}">
                      <a16:colId xmlns:a16="http://schemas.microsoft.com/office/drawing/2014/main" val="946928387"/>
                    </a:ext>
                  </a:extLst>
                </a:gridCol>
                <a:gridCol w="1148378">
                  <a:extLst>
                    <a:ext uri="{9D8B030D-6E8A-4147-A177-3AD203B41FA5}">
                      <a16:colId xmlns:a16="http://schemas.microsoft.com/office/drawing/2014/main" val="3412328635"/>
                    </a:ext>
                  </a:extLst>
                </a:gridCol>
                <a:gridCol w="1148378">
                  <a:extLst>
                    <a:ext uri="{9D8B030D-6E8A-4147-A177-3AD203B41FA5}">
                      <a16:colId xmlns:a16="http://schemas.microsoft.com/office/drawing/2014/main" val="2393720193"/>
                    </a:ext>
                  </a:extLst>
                </a:gridCol>
                <a:gridCol w="1148378">
                  <a:extLst>
                    <a:ext uri="{9D8B030D-6E8A-4147-A177-3AD203B41FA5}">
                      <a16:colId xmlns:a16="http://schemas.microsoft.com/office/drawing/2014/main" val="1783864763"/>
                    </a:ext>
                  </a:extLst>
                </a:gridCol>
              </a:tblGrid>
              <a:tr h="298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r.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r.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r.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r.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r.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472824"/>
                  </a:ext>
                </a:extLst>
              </a:tr>
              <a:tr h="291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Kąkolewo (gm. Granowo)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510878"/>
                  </a:ext>
                </a:extLst>
              </a:tr>
              <a:tr h="291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Grąblewo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171228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Kąkolewo (gm. Grodzisk Wlkp.)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566810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Słocin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622326"/>
                  </a:ext>
                </a:extLst>
              </a:tr>
              <a:tr h="299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Borzysław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33509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Konojad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701146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Kotusz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619769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Parzęczewo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438875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Gnin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653239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Ruchocice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044531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Wioska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15813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Łąkie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119015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Tarnowa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971056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Gradowice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467793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Wilkowo Polskie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6431023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Śniaty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771700"/>
                  </a:ext>
                </a:extLst>
              </a:tr>
              <a:tr h="25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OSP Gradowice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118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0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351" y="221814"/>
            <a:ext cx="7427168" cy="1143000"/>
          </a:xfrm>
        </p:spPr>
        <p:txBody>
          <a:bodyPr/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INFORMACJE KADROWE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58986A-B725-41C4-8239-23A3348E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3" y="4570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FBE38FA-CCBE-4D1C-B83C-C95E7DBD9879}"/>
              </a:ext>
            </a:extLst>
          </p:cNvPr>
          <p:cNvSpPr/>
          <p:nvPr/>
        </p:nvSpPr>
        <p:spPr>
          <a:xfrm>
            <a:off x="-13899" y="1847579"/>
            <a:ext cx="4572000" cy="419755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Zatrudnienie w KP PSP Grodzisk Wlkp.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 strażaków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pracowników korpusu służby cywilnej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wakaty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ciągu roku: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przeniesiono do komendy 2 funkcjonariuszy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przyjęto do służby 3 funkcjonariuszy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zwolniono ze służby 4 funkcjonariuszy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98">
            <a:extLst>
              <a:ext uri="{FF2B5EF4-FFF2-40B4-BE49-F238E27FC236}">
                <a16:creationId xmlns:a16="http://schemas.microsoft.com/office/drawing/2014/main" id="{C355CC36-393D-4029-B569-BBC4243B2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3164374"/>
            <a:ext cx="115509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iekt 7">
            <a:extLst>
              <a:ext uri="{FF2B5EF4-FFF2-40B4-BE49-F238E27FC236}">
                <a16:creationId xmlns:a16="http://schemas.microsoft.com/office/drawing/2014/main" id="{9E6344E6-4272-417F-A001-5C28A54E74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8624" y="2849381"/>
          <a:ext cx="6040928" cy="364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F55E71CE-9C45-11A3-6250-E100D5DF6F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7864" y="3325384"/>
          <a:ext cx="5759850" cy="3164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56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BC58B5-945D-FD06-0C06-278F38B0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OBSZARY CHRONIONE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31ADD10-20AC-F14C-71D6-B3B97EF8205A}"/>
              </a:ext>
            </a:extLst>
          </p:cNvPr>
          <p:cNvSpPr txBox="1"/>
          <p:nvPr/>
        </p:nvSpPr>
        <p:spPr>
          <a:xfrm>
            <a:off x="457200" y="1689437"/>
            <a:ext cx="8383960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roku 2024 JRG w Grodzisku Wielkopolskim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pl-P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razy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interweniowała w zdarzeniach poza terenem powiatu, a których miejsce leży w jej obszarze chronionym              (podział obszarów uzależniony jest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czasu dojazdu), natomiast siły i środki jednostek  z innych powiatów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 razy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prowadziły działania ratownicze na terenie naszego powiatu.</a:t>
            </a:r>
            <a:r>
              <a:rPr lang="pl-P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0573175-942C-579B-9C0A-46304EF3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5768"/>
            <a:ext cx="9144000" cy="38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08C36F3-A52D-87EC-CB16-B17E22B2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POJAZDÓW STRAŻY POŻARNYCH W DZIAŁANIACH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CB3C8C48-5171-E7E8-CFF4-CEC7BC3503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761421"/>
              </p:ext>
            </p:extLst>
          </p:nvPr>
        </p:nvGraphicFramePr>
        <p:xfrm>
          <a:off x="457200" y="1916832"/>
          <a:ext cx="821848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42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5D6C10-FD61-67B4-9DC1-06B98416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STRAŻAKÓW                         W DZIAŁANIACH RATOWNICZYCH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77F8D2E-24F0-C839-34D0-3A361A64B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024894"/>
              </p:ext>
            </p:extLst>
          </p:nvPr>
        </p:nvGraphicFramePr>
        <p:xfrm>
          <a:off x="457200" y="1844824"/>
          <a:ext cx="82296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28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5F676F88-5E1D-40A9-9216-28B559B7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00" y="323116"/>
            <a:ext cx="8136904" cy="1143000"/>
          </a:xfrm>
        </p:spPr>
        <p:txBody>
          <a:bodyPr/>
          <a:lstStyle/>
          <a:p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ZESTAWIENIE RODZAJÓW OBIEKTÓW,</a:t>
            </a:r>
            <a:b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KTÓRYCH POWSTAWAŁY POŻARY</a:t>
            </a:r>
            <a:b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LATACH 2023 i 2024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3C3C788-39BC-12D4-0383-E44103E4A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344023"/>
              </p:ext>
            </p:extLst>
          </p:nvPr>
        </p:nvGraphicFramePr>
        <p:xfrm>
          <a:off x="1259632" y="2060848"/>
          <a:ext cx="6552727" cy="4394184"/>
        </p:xfrm>
        <a:graphic>
          <a:graphicData uri="http://schemas.openxmlformats.org/drawingml/2006/table">
            <a:tbl>
              <a:tblPr firstRow="1" firstCol="1" bandRow="1"/>
              <a:tblGrid>
                <a:gridCol w="3966549">
                  <a:extLst>
                    <a:ext uri="{9D8B030D-6E8A-4147-A177-3AD203B41FA5}">
                      <a16:colId xmlns:a16="http://schemas.microsoft.com/office/drawing/2014/main" val="2696231252"/>
                    </a:ext>
                  </a:extLst>
                </a:gridCol>
                <a:gridCol w="1293089">
                  <a:extLst>
                    <a:ext uri="{9D8B030D-6E8A-4147-A177-3AD203B41FA5}">
                      <a16:colId xmlns:a16="http://schemas.microsoft.com/office/drawing/2014/main" val="1038617166"/>
                    </a:ext>
                  </a:extLst>
                </a:gridCol>
                <a:gridCol w="1293089">
                  <a:extLst>
                    <a:ext uri="{9D8B030D-6E8A-4147-A177-3AD203B41FA5}">
                      <a16:colId xmlns:a16="http://schemas.microsoft.com/office/drawing/2014/main" val="4259337113"/>
                    </a:ext>
                  </a:extLst>
                </a:gridCol>
              </a:tblGrid>
              <a:tr h="328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Rodzaj obiektu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rok</a:t>
                      </a:r>
                      <a:endParaRPr lang="pl-P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rok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231904"/>
                  </a:ext>
                </a:extLst>
              </a:tr>
              <a:tr h="536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Obiekty użyteczności publicznej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221771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Obiekty mieszkalne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058867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Obiekty produkcyjne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265154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Obiekty magazynowe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823791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Środki transportu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113566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Lasy (państwowe i prywatne)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942325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Uprawy, rolnictwo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96129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Inne obiekty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973595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Razem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256350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853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PRZYCZYNY POWSTAWANIA POŻARÓW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BCAF44E-043F-660F-18BA-A08159358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04403"/>
              </p:ext>
            </p:extLst>
          </p:nvPr>
        </p:nvGraphicFramePr>
        <p:xfrm>
          <a:off x="251520" y="1600197"/>
          <a:ext cx="8064895" cy="4973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8145">
                  <a:extLst>
                    <a:ext uri="{9D8B030D-6E8A-4147-A177-3AD203B41FA5}">
                      <a16:colId xmlns:a16="http://schemas.microsoft.com/office/drawing/2014/main" val="2609013311"/>
                    </a:ext>
                  </a:extLst>
                </a:gridCol>
                <a:gridCol w="1038375">
                  <a:extLst>
                    <a:ext uri="{9D8B030D-6E8A-4147-A177-3AD203B41FA5}">
                      <a16:colId xmlns:a16="http://schemas.microsoft.com/office/drawing/2014/main" val="1734938120"/>
                    </a:ext>
                  </a:extLst>
                </a:gridCol>
                <a:gridCol w="1038375">
                  <a:extLst>
                    <a:ext uri="{9D8B030D-6E8A-4147-A177-3AD203B41FA5}">
                      <a16:colId xmlns:a16="http://schemas.microsoft.com/office/drawing/2014/main" val="2761610575"/>
                    </a:ext>
                  </a:extLst>
                </a:gridCol>
              </a:tblGrid>
              <a:tr h="1888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Przyczyna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rok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2024 rok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4187492003"/>
                  </a:ext>
                </a:extLst>
              </a:tr>
              <a:tr h="387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Nieostrożność Osób Dorosłych (NOD) przy posługiwaniu się ogniem otwartym, w tym papierosy, zapałki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306323519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 przy wypalaniu pozostałości roślinnych na polach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3890357175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 przy prowadzeniu prac pożarowo-niebezpiecznych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896947314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 w pozostałych przypadkach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514075484"/>
                  </a:ext>
                </a:extLst>
              </a:tr>
              <a:tr h="387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Nieostrożność Osób Nieletnich (NOD) przy posługiwaniu się ogniem otwartym, w tym papierosy, zapałki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057053635"/>
                  </a:ext>
                </a:extLst>
              </a:tr>
              <a:tr h="387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Wady urządzeń i instalacji elektrycznych, w szczególności przewody, osprzęt oświetlenia, odbiorniki bez urządzeń grzewczych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34941218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Nieprawidłowa eksploatacja urządzeń i instalacji elektrycznych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360216660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Wady urządzeń ogrzewczych na paliwo stałe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pl-PL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2297639544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Nieprawidłowa eksploatacja urządzeń ogrzewczych na paliwo stałe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pl-PL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963743702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Nieprawidłowa eksploatacja urządzeń ogrzewczych na paliwo gazowe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2039887273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Wady urządzeń mechanicznych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3653936746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Nieprawidłowa eksploatacja urządzeń mechanicznych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661433847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Wady środków transportu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pl-PL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2134960891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Nieprawidłowa eksploatacja środków transportu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4260557093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Samozapalenie biologiczne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476744500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Wyładowania atmosferyczne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1188625864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Podpalenia (umyślne) w tym akty terroru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3498885818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Pożary ja następstwo innych miejscowych zagrożeń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4159672776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 przyczyny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750630663"/>
                  </a:ext>
                </a:extLst>
              </a:tr>
              <a:tr h="220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Nieustalone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2728952262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</a:rPr>
                        <a:t>Razem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2" marR="33992" marT="0" marB="0" anchor="ctr"/>
                </a:tc>
                <a:extLst>
                  <a:ext uri="{0D108BD9-81ED-4DB2-BD59-A6C34878D82A}">
                    <a16:rowId xmlns:a16="http://schemas.microsoft.com/office/drawing/2014/main" val="2380527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3A074-C7C8-98B8-A524-15647C10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POŻARY</a:t>
            </a:r>
          </a:p>
        </p:txBody>
      </p:sp>
      <p:pic>
        <p:nvPicPr>
          <p:cNvPr id="5" name="Symbol zastępczy zawartości 4" descr="Obraz zawierający na wolnym powietrzu, budynek, chmura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1BE2C5E-BC97-135A-AD1E-470CF2F9D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57" y="2852936"/>
            <a:ext cx="4427984" cy="3528392"/>
          </a:xfrm>
        </p:spPr>
      </p:pic>
      <p:pic>
        <p:nvPicPr>
          <p:cNvPr id="7" name="Obraz 6" descr="Obraz zawierający ogień, ciepło, płomień, eksplozj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21AB67E-53BE-F6DD-2E11-2A6183C57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2671"/>
            <a:ext cx="4640979" cy="288032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C3AB4B0-6142-EDD9-F294-DFD03210C53A}"/>
              </a:ext>
            </a:extLst>
          </p:cNvPr>
          <p:cNvSpPr txBox="1"/>
          <p:nvPr/>
        </p:nvSpPr>
        <p:spPr>
          <a:xfrm>
            <a:off x="2658616" y="133147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Pożar w Zdroju</a:t>
            </a:r>
          </a:p>
        </p:txBody>
      </p:sp>
    </p:spTree>
    <p:extLst>
      <p:ext uri="{BB962C8B-B14F-4D97-AF65-F5344CB8AC3E}">
        <p14:creationId xmlns:p14="http://schemas.microsoft.com/office/powerpoint/2010/main" val="33822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7814B6-9633-3864-F0BE-717B2A08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POŻARY</a:t>
            </a:r>
          </a:p>
        </p:txBody>
      </p:sp>
      <p:pic>
        <p:nvPicPr>
          <p:cNvPr id="7" name="Obraz 6" descr="Obraz zawierający na wolnym powietrzu, Pojazd lądowy, pojazd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5FB74D3-F062-03A1-93AF-CAC2569A2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0828"/>
            <a:ext cx="4716016" cy="30963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75A6C3E-E44C-AB8A-C48E-14AD863D695D}"/>
              </a:ext>
            </a:extLst>
          </p:cNvPr>
          <p:cNvSpPr txBox="1"/>
          <p:nvPr/>
        </p:nvSpPr>
        <p:spPr>
          <a:xfrm>
            <a:off x="2658616" y="133147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Pożar w Rakoniewicach</a:t>
            </a:r>
          </a:p>
        </p:txBody>
      </p:sp>
      <p:pic>
        <p:nvPicPr>
          <p:cNvPr id="5" name="Symbol zastępczy zawartości 4" descr="Obraz zawierający na wolnym powietrzu, strażak, ogień, drzew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FB3B196-A3B6-1A12-FFF1-426D6B6D5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48980"/>
            <a:ext cx="4427984" cy="3168352"/>
          </a:xfrm>
        </p:spPr>
      </p:pic>
    </p:spTree>
    <p:extLst>
      <p:ext uri="{BB962C8B-B14F-4D97-AF65-F5344CB8AC3E}">
        <p14:creationId xmlns:p14="http://schemas.microsoft.com/office/powerpoint/2010/main" val="14122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DFDD-C226-7344-4991-2E9A5767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1FD0F2-D0DF-5E55-884A-D25F8A27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POŻARY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8B58B06-ED36-40A1-07E7-481EC3F85826}"/>
              </a:ext>
            </a:extLst>
          </p:cNvPr>
          <p:cNvSpPr txBox="1"/>
          <p:nvPr/>
        </p:nvSpPr>
        <p:spPr>
          <a:xfrm>
            <a:off x="2658616" y="133147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Pożar w Wąbiewie</a:t>
            </a:r>
          </a:p>
        </p:txBody>
      </p:sp>
      <p:pic>
        <p:nvPicPr>
          <p:cNvPr id="9" name="Symbol zastępczy zawartości 8" descr="Obraz zawierający niebo, na wolnym powietrzu, pojazd, straża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FF5056F-3FB3-4977-06DC-1C00571F8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5004047" cy="3013795"/>
          </a:xfrm>
        </p:spPr>
      </p:pic>
      <p:pic>
        <p:nvPicPr>
          <p:cNvPr id="13" name="Obraz 12" descr="Obraz zawierający na wolnym powietrzu, samochód, noc, świat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059E2FF-53F4-6CD5-05EE-344747C79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17032"/>
            <a:ext cx="4139951" cy="27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PRZYCZYNY POWSTAWANIA MIEJSCOWYCH ZAGROŻEŃ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Nietypowe zachowania się zwierząt, owadów stwarzające zagrożenie – 136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przyczyny – 152 (w tym IZRM - 11)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Huragany, silne wiatry – 72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Niezachowanie zasad bezpieczeństwa ruchu środków transportu – 72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Gwałtowne opady atmosferyczne i przybory wód – 51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Gwałtowne opady atmosferyczne - 21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Nieumyślne działanie człowieka – 11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Nieustalone – 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Wady środków transportu - 3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Wady konstrukcji budowalnych - 1</a:t>
            </a:r>
          </a:p>
        </p:txBody>
      </p:sp>
    </p:spTree>
    <p:extLst>
      <p:ext uri="{BB962C8B-B14F-4D97-AF65-F5344CB8AC3E}">
        <p14:creationId xmlns:p14="http://schemas.microsoft.com/office/powerpoint/2010/main" val="118165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9A62B8-3B01-0BA2-29D2-602AB86E4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ANOMALIA POGODOWE</a:t>
            </a:r>
          </a:p>
        </p:txBody>
      </p:sp>
      <p:pic>
        <p:nvPicPr>
          <p:cNvPr id="5" name="Symbol zastępczy zawartości 4" descr="Obraz zawierający na wolnym powietrzu, Lampa uliczna, drzewo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CABD37D-DD6D-87F7-2B4B-548B63E3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44824"/>
            <a:ext cx="4579778" cy="3312368"/>
          </a:xfrm>
        </p:spPr>
      </p:pic>
      <p:pic>
        <p:nvPicPr>
          <p:cNvPr id="7" name="Obraz 6" descr="Obraz zawierający na wolnym powietrzu, drzewo, noc, wspinacz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4C78F71-5DB2-7D87-AA4D-54F8707DC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0" y="3861048"/>
            <a:ext cx="4572000" cy="259228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575E868-F38E-2109-76AE-EB7ADEFF5D51}"/>
              </a:ext>
            </a:extLst>
          </p:cNvPr>
          <p:cNvSpPr txBox="1"/>
          <p:nvPr/>
        </p:nvSpPr>
        <p:spPr>
          <a:xfrm>
            <a:off x="2139144" y="1296655"/>
            <a:ext cx="406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Grodzisk Wielkopolski ul. Środkowa</a:t>
            </a:r>
          </a:p>
        </p:txBody>
      </p:sp>
    </p:spTree>
    <p:extLst>
      <p:ext uri="{BB962C8B-B14F-4D97-AF65-F5344CB8AC3E}">
        <p14:creationId xmlns:p14="http://schemas.microsoft.com/office/powerpoint/2010/main" val="31697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WYKSZTAŁCENIE I KWALIFIKACJE KADRY PSP GRODZISK WLKP.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92C3BCFF-69E9-7EB8-C0D5-5CB59C53E8A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91991"/>
              </p:ext>
            </p:extLst>
          </p:nvPr>
        </p:nvGraphicFramePr>
        <p:xfrm>
          <a:off x="457200" y="1600200"/>
          <a:ext cx="8229600" cy="48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89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B897-A291-CE81-EBB9-0457622A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BE35A5-8796-4DB7-94C6-58D40E83E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ANOMALIA POGODOWE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A451A71-D4BD-E06D-1A00-4013CEFCB428}"/>
              </a:ext>
            </a:extLst>
          </p:cNvPr>
          <p:cNvSpPr txBox="1"/>
          <p:nvPr/>
        </p:nvSpPr>
        <p:spPr>
          <a:xfrm>
            <a:off x="1907704" y="1228657"/>
            <a:ext cx="4855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Grodzisk Wielkopolski ul. Plac Powstańców Wielkopolskich</a:t>
            </a:r>
          </a:p>
        </p:txBody>
      </p:sp>
      <p:pic>
        <p:nvPicPr>
          <p:cNvPr id="9" name="Obraz 8" descr="Obraz zawierający na wolnym powietrzu, drzewo, pojazd, Pojazd ląd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F4BB439-ED0E-01CF-33FE-F638A7DCA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452"/>
            <a:ext cx="4716016" cy="2808312"/>
          </a:xfrm>
          <a:prstGeom prst="rect">
            <a:avLst/>
          </a:prstGeom>
        </p:spPr>
      </p:pic>
      <p:pic>
        <p:nvPicPr>
          <p:cNvPr id="11" name="Obraz 10" descr="Obraz zawierający na wolnym powietrzu, drzewo, niebo, ziem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96A2BB3-4491-5834-4DD5-8CCEF5B97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33056"/>
            <a:ext cx="4716016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12357-F203-8187-7A56-24DE6139D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102858-0330-2673-75B0-1959ECE8B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ANOMALIA POGODOWE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6645271-6023-A808-E8D9-B3D56B5429DB}"/>
              </a:ext>
            </a:extLst>
          </p:cNvPr>
          <p:cNvSpPr txBox="1"/>
          <p:nvPr/>
        </p:nvSpPr>
        <p:spPr>
          <a:xfrm>
            <a:off x="1907704" y="1228657"/>
            <a:ext cx="485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solidFill>
                  <a:schemeClr val="bg1"/>
                </a:solidFill>
              </a:rPr>
              <a:t>Blinek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6" name="Obraz 5" descr="Obraz zawierający świeca, osoba, ludzie, noc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813E95C-DF65-EDB6-1614-6A98BFE83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45024"/>
            <a:ext cx="5701570" cy="2880320"/>
          </a:xfrm>
          <a:prstGeom prst="rect">
            <a:avLst/>
          </a:prstGeom>
        </p:spPr>
      </p:pic>
      <p:pic>
        <p:nvPicPr>
          <p:cNvPr id="4" name="Obraz 3" descr="Obraz zawierający stodoła, żywy inwentarz, budynek, byd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15D09FD-3AD1-D31F-AB2B-854A58F63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" y="1772816"/>
            <a:ext cx="433341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134F68-ED3D-A852-8A53-96ABF3B4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KOMUNIKACYJNE</a:t>
            </a:r>
          </a:p>
        </p:txBody>
      </p:sp>
      <p:pic>
        <p:nvPicPr>
          <p:cNvPr id="5" name="Symbol zastępczy zawartości 4" descr="Obraz zawierający na wolnym powietrzu, Pojazd lądowy, pojazd, straża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F01A186-A215-C3F3-BE28-B1B9F9407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1" y="1844824"/>
            <a:ext cx="4725077" cy="3168352"/>
          </a:xfrm>
        </p:spPr>
      </p:pic>
      <p:pic>
        <p:nvPicPr>
          <p:cNvPr id="7" name="Obraz 6" descr="Obraz zawierający na wolnym powietrzu, niebo, pojazd, Pojazd ląd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C12F6DF-E98F-FABE-C488-3660B37DD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4932040" cy="30963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5ACD8FC-CCCF-F953-455F-4A461D27C39E}"/>
              </a:ext>
            </a:extLst>
          </p:cNvPr>
          <p:cNvSpPr txBox="1"/>
          <p:nvPr/>
        </p:nvSpPr>
        <p:spPr>
          <a:xfrm>
            <a:off x="2211152" y="1232972"/>
            <a:ext cx="414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Wypadek droga Wielichowo - Łubnica</a:t>
            </a:r>
          </a:p>
        </p:txBody>
      </p:sp>
    </p:spTree>
    <p:extLst>
      <p:ext uri="{BB962C8B-B14F-4D97-AF65-F5344CB8AC3E}">
        <p14:creationId xmlns:p14="http://schemas.microsoft.com/office/powerpoint/2010/main" val="17246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4C44A8-8059-021F-CFC1-95ADCC5B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MIEJSCOWE ZAGROŻENIA</a:t>
            </a:r>
          </a:p>
        </p:txBody>
      </p:sp>
      <p:pic>
        <p:nvPicPr>
          <p:cNvPr id="7" name="Obraz 6" descr="Obraz zawierający na wolnym powietrzu, niebo, ciężarówka, pojazd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52A5B9F-A459-2BF6-663E-B13F4F6EB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64" y="1844824"/>
            <a:ext cx="4788024" cy="337383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9F33262-9129-E86D-9AC9-ED1EA1CACDA3}"/>
              </a:ext>
            </a:extLst>
          </p:cNvPr>
          <p:cNvSpPr txBox="1"/>
          <p:nvPr/>
        </p:nvSpPr>
        <p:spPr>
          <a:xfrm>
            <a:off x="1907704" y="1547499"/>
            <a:ext cx="4601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Fosforowodór w m. Ujazd-Huby</a:t>
            </a:r>
          </a:p>
        </p:txBody>
      </p:sp>
      <p:pic>
        <p:nvPicPr>
          <p:cNvPr id="5" name="Symbol zastępczy zawartości 4" descr="Obraz zawierający na wolnym powietrzu, niebo, Pojazd lądowy, pojazd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95318A2-B738-C17C-820E-21FB97F39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601094" cy="2869779"/>
          </a:xfrm>
        </p:spPr>
      </p:pic>
    </p:spTree>
    <p:extLst>
      <p:ext uri="{BB962C8B-B14F-4D97-AF65-F5344CB8AC3E}">
        <p14:creationId xmlns:p14="http://schemas.microsoft.com/office/powerpoint/2010/main" val="21263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OPERACYJNA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SZKOLENIOWA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17494" y="1700808"/>
            <a:ext cx="849694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Inspekcje gotowości operacyjnej przeprowadzone przez KP PSP Grodzisk Wielkopolskim: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zmian służbowych i SKKP (13 inspekcji),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inspekcje OSP (7 w OSP KSRG, 4 w OSP spoza KSRG),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Inspekcje przeprowadzone przez KW PSP w Poznaniu: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inspekcje JRG i SKKP przez KW (1 inspekcja) (ocena; JRG – 4, SKKP - 4),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Doskonalenie zawodowe funkcjonariuszy w KP PSP w Grodzisku Wielkopolskim: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recertyfikacja kpp funkcjonariuszy KP PSP (3 osoby),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szkolenie z ratownictwa chemicznego i ekologicznego realizowanego przez KSRG w zakresie       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podstawowym (8 osób),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szkolenie z ratownictwa na obszarach wodnych realizowanego przez KSRG w zakresie       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podstawowym (6 osób),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szkolenie w zakresie ratownictwa lodowego (2 osoby),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szkolenie z ratownictwa wysokościowego realizowanego przez KSRG w zakresie     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podstawowym (2 osoby),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szkolenie z zakresu gaszenia pożarów wewnętrznych (2 osoby),</a:t>
            </a:r>
          </a:p>
          <a:p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pl-PL" sz="1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CEE43-77EE-FE9B-B24D-E7A95F9D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C52BA-F835-CD83-8A08-7FD9525E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OPERACYJNA </a:t>
            </a:r>
            <a:b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I SZKOLENIOWA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8C69070-C7FA-7DBA-3FBE-A04BC5EB66F9}"/>
              </a:ext>
            </a:extLst>
          </p:cNvPr>
          <p:cNvSpPr txBox="1"/>
          <p:nvPr/>
        </p:nvSpPr>
        <p:spPr>
          <a:xfrm>
            <a:off x="217494" y="1700808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szkoleń przeznaczonych dla OSP: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Kurs podstawowy ratowników OSP  - 2x (39 druhów),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Kurs kierowców-konserwatorów sprzętu ratowniczego OSP – 1x (20 druhów),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uzupełnienie praktycznych umiejętności z zakresu współdziałania z LPR – 1x (22)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szkolenie z budowy magistrali wężowych w ramach wytycznych „POMPA 2024” – 1x,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Wspólne ćwiczenia zgrywające z jednostkami OSP KSRG i spoza KSRG (27x),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Rozpoznania operacyjne obiektów (13x),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Ćwiczenia na obiektach (5x).</a:t>
            </a:r>
          </a:p>
        </p:txBody>
      </p:sp>
      <p:pic>
        <p:nvPicPr>
          <p:cNvPr id="5" name="Obraz 4" descr="Obraz zawierający osoba, strażak, ubrania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422E454-D4B4-BC2C-5E90-E27417972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4" y="3752315"/>
            <a:ext cx="4282498" cy="2762433"/>
          </a:xfrm>
          <a:prstGeom prst="rect">
            <a:avLst/>
          </a:prstGeom>
        </p:spPr>
      </p:pic>
      <p:pic>
        <p:nvPicPr>
          <p:cNvPr id="7" name="Obraz 6" descr="Obraz zawierający na wolnym powietrzu, strażak, pojazd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EDDA84A-6907-C7A0-F05C-9FFF414BC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354506" cy="27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764FA1-6A0E-5B74-E6A2-267D97D1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7427168" cy="1143000"/>
          </a:xfrm>
        </p:spPr>
        <p:txBody>
          <a:bodyPr wrap="square" anchor="ctr">
            <a:normAutofit/>
          </a:bodyPr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DOSKONALENIE ZAWODOWE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RATOWNICTWO WYSOKOŚCIOWE</a:t>
            </a:r>
          </a:p>
        </p:txBody>
      </p:sp>
      <p:pic>
        <p:nvPicPr>
          <p:cNvPr id="4" name="Obraz 3" descr="Obraz zawierający strażak, ściana, hełm, ubrania&#10;&#10;Opis wygenerowany automatycznie">
            <a:extLst>
              <a:ext uri="{FF2B5EF4-FFF2-40B4-BE49-F238E27FC236}">
                <a16:creationId xmlns:a16="http://schemas.microsoft.com/office/drawing/2014/main" id="{98099AE2-4B06-4DE7-B79F-A5D86CE54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25675"/>
            <a:ext cx="3818548" cy="5597946"/>
          </a:xfrm>
          <a:prstGeom prst="rect">
            <a:avLst/>
          </a:prstGeom>
        </p:spPr>
      </p:pic>
      <p:pic>
        <p:nvPicPr>
          <p:cNvPr id="5" name="Obraz 4" descr="Obraz zawierający niebo, na wolnym powietrzu, hełm, strażak&#10;&#10;Opis wygenerowany automatycznie">
            <a:extLst>
              <a:ext uri="{FF2B5EF4-FFF2-40B4-BE49-F238E27FC236}">
                <a16:creationId xmlns:a16="http://schemas.microsoft.com/office/drawing/2014/main" id="{F0C292F6-76C6-D467-4A43-B6BA784DA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83" y="1232319"/>
            <a:ext cx="3633772" cy="2736016"/>
          </a:xfrm>
          <a:prstGeom prst="rect">
            <a:avLst/>
          </a:prstGeom>
        </p:spPr>
      </p:pic>
      <p:pic>
        <p:nvPicPr>
          <p:cNvPr id="7" name="Obraz 6" descr="Obraz zawierający niebo, hełm, na wolnym powietrzu, strażak&#10;&#10;Opis wygenerowany automatycznie">
            <a:extLst>
              <a:ext uri="{FF2B5EF4-FFF2-40B4-BE49-F238E27FC236}">
                <a16:creationId xmlns:a16="http://schemas.microsoft.com/office/drawing/2014/main" id="{1FB791C4-118D-1A2D-3F9C-6EA62322F8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8" y="3968335"/>
            <a:ext cx="3633773" cy="27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2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6521BA-6644-C854-D49E-53348819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RATOWNICTWO </a:t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WODNO - LODOWE</a:t>
            </a:r>
          </a:p>
        </p:txBody>
      </p:sp>
      <p:pic>
        <p:nvPicPr>
          <p:cNvPr id="4" name="Obraz 3" descr="Obraz zawierający na wolnym powietrzu, woda, trawa, roślina">
            <a:extLst>
              <a:ext uri="{FF2B5EF4-FFF2-40B4-BE49-F238E27FC236}">
                <a16:creationId xmlns:a16="http://schemas.microsoft.com/office/drawing/2014/main" id="{A8C0A6E5-A6FB-FF74-7992-CD5E6C54B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037"/>
            <a:ext cx="4572000" cy="2559963"/>
          </a:xfrm>
          <a:prstGeom prst="rect">
            <a:avLst/>
          </a:prstGeom>
        </p:spPr>
      </p:pic>
      <p:pic>
        <p:nvPicPr>
          <p:cNvPr id="8" name="Obraz 7" descr="Obraz zawierający na wolnym powietrzu, ubrania, osoba, drzewo&#10;&#10;Opis wygenerowany automatycznie">
            <a:extLst>
              <a:ext uri="{FF2B5EF4-FFF2-40B4-BE49-F238E27FC236}">
                <a16:creationId xmlns:a16="http://schemas.microsoft.com/office/drawing/2014/main" id="{BA010556-D276-E0FE-170D-7F03A478B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" y="1563833"/>
            <a:ext cx="4557210" cy="2723244"/>
          </a:xfrm>
          <a:prstGeom prst="rect">
            <a:avLst/>
          </a:prstGeom>
        </p:spPr>
      </p:pic>
      <p:pic>
        <p:nvPicPr>
          <p:cNvPr id="12" name="Obraz 11" descr="Obraz zawierający na wolnym powietrzu, kamizelka ratunkowa, niebo, woda&#10;&#10;Opis wygenerowany automatycznie">
            <a:extLst>
              <a:ext uri="{FF2B5EF4-FFF2-40B4-BE49-F238E27FC236}">
                <a16:creationId xmlns:a16="http://schemas.microsoft.com/office/drawing/2014/main" id="{5CF8087C-B3C5-6F4B-41A5-F787165A1A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87077"/>
            <a:ext cx="4557210" cy="2565258"/>
          </a:xfrm>
          <a:prstGeom prst="rect">
            <a:avLst/>
          </a:prstGeom>
        </p:spPr>
      </p:pic>
      <p:pic>
        <p:nvPicPr>
          <p:cNvPr id="14" name="Obraz 13" descr="Obraz zawierający na wolnym powietrzu, drzewo, jezioro, woda&#10;&#10;Opis wygenerowany automatycznie">
            <a:extLst>
              <a:ext uri="{FF2B5EF4-FFF2-40B4-BE49-F238E27FC236}">
                <a16:creationId xmlns:a16="http://schemas.microsoft.com/office/drawing/2014/main" id="{33BF6202-AC63-3111-4DFF-F250CC602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8168"/>
            <a:ext cx="4557210" cy="27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DACCFBF-0C5A-DEB7-C65D-43F7CC10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RATOWNICTWO TECHNICZNE</a:t>
            </a:r>
          </a:p>
        </p:txBody>
      </p:sp>
      <p:pic>
        <p:nvPicPr>
          <p:cNvPr id="5" name="Obraz 4" descr="Obraz zawierający niebo, trawa, na wolnym powietrzu, chmura&#10;&#10;Opis wygenerowany automatycznie">
            <a:extLst>
              <a:ext uri="{FF2B5EF4-FFF2-40B4-BE49-F238E27FC236}">
                <a16:creationId xmlns:a16="http://schemas.microsoft.com/office/drawing/2014/main" id="{EB87928F-8F12-19C6-8832-E73600231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09" y="1625516"/>
            <a:ext cx="2989065" cy="2455010"/>
          </a:xfrm>
          <a:prstGeom prst="rect">
            <a:avLst/>
          </a:prstGeom>
        </p:spPr>
      </p:pic>
      <p:pic>
        <p:nvPicPr>
          <p:cNvPr id="7" name="Obraz 6" descr="Obraz zawierający na wolnym powietrzu, strażak, Pojazd lądowy, pojazd&#10;&#10;Opis wygenerowany automatycznie">
            <a:extLst>
              <a:ext uri="{FF2B5EF4-FFF2-40B4-BE49-F238E27FC236}">
                <a16:creationId xmlns:a16="http://schemas.microsoft.com/office/drawing/2014/main" id="{1AA4F498-3EAC-4613-C719-2441087A1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0526"/>
            <a:ext cx="2792105" cy="2630513"/>
          </a:xfrm>
          <a:prstGeom prst="rect">
            <a:avLst/>
          </a:prstGeom>
        </p:spPr>
      </p:pic>
      <p:pic>
        <p:nvPicPr>
          <p:cNvPr id="9" name="Obraz 8" descr="Obraz zawierający niebo, trawa, na wolnym powietrzu, samolot&#10;&#10;Opis wygenerowany automatycznie">
            <a:extLst>
              <a:ext uri="{FF2B5EF4-FFF2-40B4-BE49-F238E27FC236}">
                <a16:creationId xmlns:a16="http://schemas.microsoft.com/office/drawing/2014/main" id="{9A7B881C-164E-D693-6B41-DBC79006D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81" y="1628800"/>
            <a:ext cx="2972024" cy="245501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3479A8E-04EF-73B6-BF3E-FFDCFA3C9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05" y="4081761"/>
            <a:ext cx="3059832" cy="2659605"/>
          </a:xfrm>
          <a:prstGeom prst="rect">
            <a:avLst/>
          </a:prstGeom>
        </p:spPr>
      </p:pic>
      <p:pic>
        <p:nvPicPr>
          <p:cNvPr id="15" name="Obraz 14" descr="Obraz zawierający na wolnym powietrzu, strażak, niebo, hełm&#10;&#10;Opis wygenerowany automatycznie">
            <a:extLst>
              <a:ext uri="{FF2B5EF4-FFF2-40B4-BE49-F238E27FC236}">
                <a16:creationId xmlns:a16="http://schemas.microsoft.com/office/drawing/2014/main" id="{93F2A5F6-B06A-EB70-434B-88173D77F9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30" y="4081762"/>
            <a:ext cx="3273347" cy="2659605"/>
          </a:xfrm>
          <a:prstGeom prst="rect">
            <a:avLst/>
          </a:prstGeom>
        </p:spPr>
      </p:pic>
      <p:pic>
        <p:nvPicPr>
          <p:cNvPr id="17" name="Obraz 16" descr="Obraz zawierający na wolnym powietrzu, strażak, trawa, Pojazd lądowy&#10;&#10;Opis wygenerowany automatycznie">
            <a:extLst>
              <a:ext uri="{FF2B5EF4-FFF2-40B4-BE49-F238E27FC236}">
                <a16:creationId xmlns:a16="http://schemas.microsoft.com/office/drawing/2014/main" id="{64E278E5-BDEE-0349-9A7D-CCAD7936FA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28" y="1628800"/>
            <a:ext cx="3262472" cy="24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7E414BE1-E739-12FC-07AA-79EC559B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RATOWNICTWO MEDYCZNE</a:t>
            </a:r>
          </a:p>
        </p:txBody>
      </p:sp>
      <p:pic>
        <p:nvPicPr>
          <p:cNvPr id="5" name="Obraz 4" descr="Obraz zawierający tekst, ściana, w pomieszczeniu, ubrania&#10;&#10;Opis wygenerowany automatycznie">
            <a:extLst>
              <a:ext uri="{FF2B5EF4-FFF2-40B4-BE49-F238E27FC236}">
                <a16:creationId xmlns:a16="http://schemas.microsoft.com/office/drawing/2014/main" id="{BBAEC8F4-BBF9-FB49-B349-6177E6D9A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85" y="1556793"/>
            <a:ext cx="5059297" cy="2160240"/>
          </a:xfrm>
          <a:prstGeom prst="rect">
            <a:avLst/>
          </a:prstGeom>
        </p:spPr>
      </p:pic>
      <p:pic>
        <p:nvPicPr>
          <p:cNvPr id="7" name="Obraz 6" descr="Obraz zawierający ubrania, w pomieszczeniu, człowiek, osoba&#10;&#10;Opis wygenerowany automatycznie">
            <a:extLst>
              <a:ext uri="{FF2B5EF4-FFF2-40B4-BE49-F238E27FC236}">
                <a16:creationId xmlns:a16="http://schemas.microsoft.com/office/drawing/2014/main" id="{603B9A48-B52A-30B5-91C5-D3012E35A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56" y="3717033"/>
            <a:ext cx="5059297" cy="311260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9B718EA-56FE-77BA-9485-0F9A44A2D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6" y="1528430"/>
            <a:ext cx="404172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NAGRODY I AWANSE DLA FUNKCJONARIUSZY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Nagrody uznaniowe: 136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Nagrody za zastępstwa w służbie: 72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Nagrody jubileuszowe: 6</a:t>
            </a:r>
            <a:endParaRPr lang="pl-PL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Wyróżnienia odznaczeniem: 7 funkcjonariuszy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Awanse w stopniu: 5 funkcjonariuszy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Awanse w stanowisku: 1 funkcjonariusz</a:t>
            </a:r>
          </a:p>
        </p:txBody>
      </p:sp>
    </p:spTree>
    <p:extLst>
      <p:ext uri="{BB962C8B-B14F-4D97-AF65-F5344CB8AC3E}">
        <p14:creationId xmlns:p14="http://schemas.microsoft.com/office/powerpoint/2010/main" val="21525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06AB7BC-0B20-84F2-8019-1D7EF48D8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4" y="274638"/>
            <a:ext cx="7425572" cy="134123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85A12D-8E35-0D22-F99D-0150674C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Obraz zawierający na wolnym powietrzu, pojazd, niebo, koło&#10;&#10;Opis wygenerowany automatycznie">
            <a:extLst>
              <a:ext uri="{FF2B5EF4-FFF2-40B4-BE49-F238E27FC236}">
                <a16:creationId xmlns:a16="http://schemas.microsoft.com/office/drawing/2014/main" id="{275DDEBC-D5A6-43E9-63F2-F9367E5BA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404"/>
            <a:ext cx="3779911" cy="2752724"/>
          </a:xfrm>
          <a:prstGeom prst="rect">
            <a:avLst/>
          </a:prstGeom>
        </p:spPr>
      </p:pic>
      <p:pic>
        <p:nvPicPr>
          <p:cNvPr id="7" name="Obraz 6" descr="Obraz zawierający strażak, pojazd, tekst, Pojazd lądowy&#10;&#10;Opis wygenerowany automatycznie">
            <a:extLst>
              <a:ext uri="{FF2B5EF4-FFF2-40B4-BE49-F238E27FC236}">
                <a16:creationId xmlns:a16="http://schemas.microsoft.com/office/drawing/2014/main" id="{9E15A84C-A31C-6CD7-C517-419ACD97A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26601"/>
            <a:ext cx="5328583" cy="2778527"/>
          </a:xfrm>
          <a:prstGeom prst="rect">
            <a:avLst/>
          </a:prstGeom>
        </p:spPr>
      </p:pic>
      <p:pic>
        <p:nvPicPr>
          <p:cNvPr id="9" name="Obraz 8" descr="Obraz zawierający strażak, na wolnym powietrzu, drzewo, ogień">
            <a:extLst>
              <a:ext uri="{FF2B5EF4-FFF2-40B4-BE49-F238E27FC236}">
                <a16:creationId xmlns:a16="http://schemas.microsoft.com/office/drawing/2014/main" id="{04D1E9C0-50FC-E18F-9135-A8B5AD217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14090"/>
            <a:ext cx="5796136" cy="2643909"/>
          </a:xfrm>
          <a:prstGeom prst="rect">
            <a:avLst/>
          </a:prstGeom>
        </p:spPr>
      </p:pic>
      <p:pic>
        <p:nvPicPr>
          <p:cNvPr id="11" name="Obraz 10" descr="Obraz zawierający niebo, na wolnym powietrzu, ziemia, chmura&#10;&#10;Opis wygenerowany automatycznie">
            <a:extLst>
              <a:ext uri="{FF2B5EF4-FFF2-40B4-BE49-F238E27FC236}">
                <a16:creationId xmlns:a16="http://schemas.microsoft.com/office/drawing/2014/main" id="{DC101724-436F-5811-0D24-E8748AFE3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32" y="4176774"/>
            <a:ext cx="3347863" cy="26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4759-C888-3BF1-9935-CA69408D3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FF5522-6FA4-8973-4829-08220C929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4" y="274638"/>
            <a:ext cx="7425572" cy="134123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771087D-9927-2AC8-8BA5-E3DFD818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Obraz zawierający na wolnym powietrzu, strażak, drzewo, Odzież odblaskowa&#10;&#10;Opis wygenerowany automatycznie">
            <a:extLst>
              <a:ext uri="{FF2B5EF4-FFF2-40B4-BE49-F238E27FC236}">
                <a16:creationId xmlns:a16="http://schemas.microsoft.com/office/drawing/2014/main" id="{3714506D-B681-91F0-B073-7C8328F15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7638"/>
            <a:ext cx="5508389" cy="2515418"/>
          </a:xfrm>
          <a:prstGeom prst="rect">
            <a:avLst/>
          </a:prstGeom>
        </p:spPr>
      </p:pic>
      <p:pic>
        <p:nvPicPr>
          <p:cNvPr id="10" name="Obraz 9" descr="Obraz zawierający na wolnym powietrzu, trawa, drzewo, Rekreacja na świeżym powietrzu&#10;&#10;Opis wygenerowany automatycznie">
            <a:extLst>
              <a:ext uri="{FF2B5EF4-FFF2-40B4-BE49-F238E27FC236}">
                <a16:creationId xmlns:a16="http://schemas.microsoft.com/office/drawing/2014/main" id="{BEEADE9E-29D1-0631-137C-94A441180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35610" y="3933056"/>
            <a:ext cx="5508389" cy="2924944"/>
          </a:xfrm>
          <a:prstGeom prst="rect">
            <a:avLst/>
          </a:prstGeom>
        </p:spPr>
      </p:pic>
      <p:pic>
        <p:nvPicPr>
          <p:cNvPr id="17" name="Obraz 16" descr="Obraz zawierający na wolnym powietrzu, strażak, trawa, niebo&#10;&#10;Opis wygenerowany automatycznie">
            <a:extLst>
              <a:ext uri="{FF2B5EF4-FFF2-40B4-BE49-F238E27FC236}">
                <a16:creationId xmlns:a16="http://schemas.microsoft.com/office/drawing/2014/main" id="{80E42027-3E97-0C7E-FC05-4883A17FC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5"/>
            <a:ext cx="3635611" cy="2924945"/>
          </a:xfrm>
          <a:prstGeom prst="rect">
            <a:avLst/>
          </a:prstGeom>
        </p:spPr>
      </p:pic>
      <p:pic>
        <p:nvPicPr>
          <p:cNvPr id="19" name="Obraz 18" descr="Obraz zawierający ciemność, Odblask, mgła, Podświetlenie&#10;&#10;Opis wygenerowany automatycznie">
            <a:extLst>
              <a:ext uri="{FF2B5EF4-FFF2-40B4-BE49-F238E27FC236}">
                <a16:creationId xmlns:a16="http://schemas.microsoft.com/office/drawing/2014/main" id="{128D91D3-958E-1272-327E-D8E719540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88" y="1417637"/>
            <a:ext cx="3635611" cy="25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7BE5F0-85BF-4A35-8ED6-122B8EC8A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SPORTOWA</a:t>
            </a:r>
            <a:br>
              <a:rPr lang="pl-PL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ORGANIZACJA IMPREZ SPORTOWYCH</a:t>
            </a:r>
            <a:endParaRPr lang="pl-PL" sz="2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1176FB4-E4D3-4F6A-BA10-0B1A58528797}"/>
              </a:ext>
            </a:extLst>
          </p:cNvPr>
          <p:cNvSpPr/>
          <p:nvPr/>
        </p:nvSpPr>
        <p:spPr>
          <a:xfrm>
            <a:off x="194295" y="2492896"/>
            <a:ext cx="8928992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Strażacy Komendy 6 razy reprezentowali jednostkę w zawodach sportowych, a 4 razy Komenda była organizatorem lub uczestniczyła</a:t>
            </a:r>
            <a:b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przygotowaniu zawodów, w tym dwa razy w ramach współzawodnictwa sportowego jednostek KSRG i jeden raz zawody rangi wojewódzkiej.  </a:t>
            </a:r>
          </a:p>
        </p:txBody>
      </p:sp>
    </p:spTree>
    <p:extLst>
      <p:ext uri="{BB962C8B-B14F-4D97-AF65-F5344CB8AC3E}">
        <p14:creationId xmlns:p14="http://schemas.microsoft.com/office/powerpoint/2010/main" val="16086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D36BDD-F80E-D77C-2281-226DF5A9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7427168" cy="1400275"/>
          </a:xfrm>
        </p:spPr>
        <p:txBody>
          <a:bodyPr/>
          <a:lstStyle/>
          <a:p>
            <a:r>
              <a:rPr lang="pl-PL" sz="17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DNIU 29 CZERWCA </a:t>
            </a:r>
            <a:r>
              <a:rPr lang="pl-PL" sz="1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R.</a:t>
            </a:r>
            <a:r>
              <a:rPr lang="pl-PL" sz="17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 TERENIE WIEJSKIEGO CENTRUM KULTURY I SPORTU WIGWAM W ZDROJU ODBYŁY SIĘ STRAŻACKIE ZAWODY STRZELECKIE Z BRONI MAŁOKALIBROWEJ – KULOWEJ DLA JEDNOSTEK OSP Z POWIATU GRODZISKEGO</a:t>
            </a:r>
            <a:endParaRPr lang="pl-PL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ymbol zastępczy zawartości 5" descr="Obraz zawierający osoba, na wolnym powietrzu, drzewo, ubrania&#10;&#10;Opis wygenerowany automatycznie">
            <a:extLst>
              <a:ext uri="{FF2B5EF4-FFF2-40B4-BE49-F238E27FC236}">
                <a16:creationId xmlns:a16="http://schemas.microsoft.com/office/drawing/2014/main" id="{9417A5BF-0CC7-D559-50EB-9AD83D696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59194"/>
            <a:ext cx="6300192" cy="2493886"/>
          </a:xfrm>
        </p:spPr>
      </p:pic>
      <p:pic>
        <p:nvPicPr>
          <p:cNvPr id="9" name="Obraz 8" descr="Obraz zawierający na wolnym powietrzu, ubrania, niebo, osoba&#10;&#10;Opis wygenerowany automatycznie">
            <a:extLst>
              <a:ext uri="{FF2B5EF4-FFF2-40B4-BE49-F238E27FC236}">
                <a16:creationId xmlns:a16="http://schemas.microsoft.com/office/drawing/2014/main" id="{6F0F1340-A228-162E-4D2F-5F07076FB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" y="4094456"/>
            <a:ext cx="2845785" cy="2701769"/>
          </a:xfrm>
          <a:prstGeom prst="rect">
            <a:avLst/>
          </a:prstGeom>
        </p:spPr>
      </p:pic>
      <p:pic>
        <p:nvPicPr>
          <p:cNvPr id="13" name="Obraz 12" descr="Obraz zawierający na wolnym powietrzu, osoba, ubrania, niebo&#10;&#10;Opis wygenerowany automatycznie">
            <a:extLst>
              <a:ext uri="{FF2B5EF4-FFF2-40B4-BE49-F238E27FC236}">
                <a16:creationId xmlns:a16="http://schemas.microsoft.com/office/drawing/2014/main" id="{33209975-C9AD-A549-C4D6-B2E2BE87DA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79" y="1588347"/>
            <a:ext cx="3074622" cy="2770106"/>
          </a:xfrm>
          <a:prstGeom prst="rect">
            <a:avLst/>
          </a:prstGeom>
        </p:spPr>
      </p:pic>
      <p:pic>
        <p:nvPicPr>
          <p:cNvPr id="15" name="Obraz 14" descr="Obraz zawierający osoba, ubrania, w pomieszczeniu, człowiek&#10;&#10;Opis wygenerowany automatycznie">
            <a:extLst>
              <a:ext uri="{FF2B5EF4-FFF2-40B4-BE49-F238E27FC236}">
                <a16:creationId xmlns:a16="http://schemas.microsoft.com/office/drawing/2014/main" id="{9212EF2C-7AB4-332E-8F38-2A91EC41F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" y="1589088"/>
            <a:ext cx="6071355" cy="27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4D4C08-58B8-44D1-922E-88FCDFE0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PAŹDZIERNIKA 2024 ROKU  NA TERENIE WIEJSKIEGO CENTRUM KULTURY I SPORTU WIGWAM W ZDROJU ODBYŁY SIĘ VII MISTRZOSTWA WIELKOPOLSKI STRAŻAKÓW PSP </a:t>
            </a:r>
            <a:b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STRZELECTWIE SPORTOWYM</a:t>
            </a:r>
          </a:p>
        </p:txBody>
      </p:sp>
      <p:pic>
        <p:nvPicPr>
          <p:cNvPr id="5" name="Obraz 4" descr="Obraz zawierający na wolnym powietrzu, obuwie, niebo, drzewo&#10;&#10;Opis wygenerowany automatycznie">
            <a:extLst>
              <a:ext uri="{FF2B5EF4-FFF2-40B4-BE49-F238E27FC236}">
                <a16:creationId xmlns:a16="http://schemas.microsoft.com/office/drawing/2014/main" id="{93CE3173-041C-3965-E8FE-FE1D29D28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3868708" cy="2521760"/>
          </a:xfrm>
          <a:prstGeom prst="rect">
            <a:avLst/>
          </a:prstGeom>
        </p:spPr>
      </p:pic>
      <p:pic>
        <p:nvPicPr>
          <p:cNvPr id="7" name="Obraz 6" descr="Obraz zawierający ubrania, osoba, na wolnym powietrzu, budynek&#10;&#10;Opis wygenerowany automatycznie">
            <a:extLst>
              <a:ext uri="{FF2B5EF4-FFF2-40B4-BE49-F238E27FC236}">
                <a16:creationId xmlns:a16="http://schemas.microsoft.com/office/drawing/2014/main" id="{B48A516B-3B93-374D-15F0-858C8B45F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4149080"/>
            <a:ext cx="3954185" cy="2593768"/>
          </a:xfrm>
          <a:prstGeom prst="rect">
            <a:avLst/>
          </a:prstGeom>
        </p:spPr>
      </p:pic>
      <p:pic>
        <p:nvPicPr>
          <p:cNvPr id="10" name="Obraz 9" descr="Obraz zawierający ubrania, osoba, człowiek, w pomieszczeniu&#10;&#10;Opis wygenerowany automatycznie">
            <a:extLst>
              <a:ext uri="{FF2B5EF4-FFF2-40B4-BE49-F238E27FC236}">
                <a16:creationId xmlns:a16="http://schemas.microsoft.com/office/drawing/2014/main" id="{D09FDE10-EA5A-6D4F-D800-1D332B469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6" y="1292185"/>
            <a:ext cx="3868708" cy="2664296"/>
          </a:xfrm>
          <a:prstGeom prst="rect">
            <a:avLst/>
          </a:prstGeom>
        </p:spPr>
      </p:pic>
      <p:pic>
        <p:nvPicPr>
          <p:cNvPr id="12" name="Obraz 11" descr="Obraz zawierający niebo, obuwie, na wolnym powietrzu, ubrania&#10;&#10;Opis wygenerowany automatycznie">
            <a:extLst>
              <a:ext uri="{FF2B5EF4-FFF2-40B4-BE49-F238E27FC236}">
                <a16:creationId xmlns:a16="http://schemas.microsoft.com/office/drawing/2014/main" id="{FFCFBFD4-E00F-1F87-9B49-6A0FA40194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7278"/>
            <a:ext cx="3954185" cy="268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071861-C61A-4296-B8FA-39BDDD92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GRUDNIA W GRODZISKIEJ HALI SPORTOWEJ ROZEGRANO XIX TURNIEJ STRAŻACKICH PIĄTEK PIŁKARSKICH O PUCHAR STAROSTY GRODZISKIEGO</a:t>
            </a:r>
          </a:p>
        </p:txBody>
      </p:sp>
      <p:pic>
        <p:nvPicPr>
          <p:cNvPr id="4" name="Obraz 3" descr="Obraz zawierający sport, osoba, obuwie, człowiek&#10;&#10;Opis wygenerowany automatycznie">
            <a:extLst>
              <a:ext uri="{FF2B5EF4-FFF2-40B4-BE49-F238E27FC236}">
                <a16:creationId xmlns:a16="http://schemas.microsoft.com/office/drawing/2014/main" id="{D83F4381-F1D8-E042-98F4-A39D4692F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25571"/>
            <a:ext cx="4104456" cy="2570671"/>
          </a:xfrm>
          <a:prstGeom prst="rect">
            <a:avLst/>
          </a:prstGeom>
        </p:spPr>
      </p:pic>
      <p:pic>
        <p:nvPicPr>
          <p:cNvPr id="6" name="Obraz 5" descr="Obraz zawierający Arena sportowa, w pomieszczeniu, kort, sport&#10;&#10;Opis wygenerowany automatycznie">
            <a:extLst>
              <a:ext uri="{FF2B5EF4-FFF2-40B4-BE49-F238E27FC236}">
                <a16:creationId xmlns:a16="http://schemas.microsoft.com/office/drawing/2014/main" id="{07476390-BE23-5038-F1CC-8AC813F2D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4104456" cy="2570671"/>
          </a:xfrm>
          <a:prstGeom prst="rect">
            <a:avLst/>
          </a:prstGeom>
        </p:spPr>
      </p:pic>
      <p:pic>
        <p:nvPicPr>
          <p:cNvPr id="8" name="Obraz 7" descr="Obraz zawierający osoba, ubrania, sport, Uniform sportowy&#10;&#10;Opis wygenerowany automatycznie">
            <a:extLst>
              <a:ext uri="{FF2B5EF4-FFF2-40B4-BE49-F238E27FC236}">
                <a16:creationId xmlns:a16="http://schemas.microsoft.com/office/drawing/2014/main" id="{2C858F56-5BB9-1DE7-D4B4-2E7E6F1AC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19903"/>
            <a:ext cx="4107416" cy="2570672"/>
          </a:xfrm>
          <a:prstGeom prst="rect">
            <a:avLst/>
          </a:prstGeom>
        </p:spPr>
      </p:pic>
      <p:pic>
        <p:nvPicPr>
          <p:cNvPr id="15" name="Obraz 14" descr="Obraz zawierający osoba, sport, ubrania, obuwie&#10;&#10;Opis wygenerowany automatycznie">
            <a:extLst>
              <a:ext uri="{FF2B5EF4-FFF2-40B4-BE49-F238E27FC236}">
                <a16:creationId xmlns:a16="http://schemas.microsoft.com/office/drawing/2014/main" id="{B5C7E251-76FF-2B8A-B372-C46DDA3B4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71407"/>
            <a:ext cx="4104456" cy="25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3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3BB420-E129-5887-82F7-D2A897A19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DNIU 28 GRUDNIA 2023 R. W GRODZISKIEJ HALI SPORTOWEJ ROZEGRANO ŚWIĄTECZNO – NOWOROCZNY TURNIEJ W PIŁKĘ SIATKOWĄ. W TURNIEJU UDZIAŁ BRAŁY DRUŻYNY REPREZENTUJĄCE ZMIANY SŁUŻBOWE JRG ORAZ ADMINISTRACJĘ I STANOWISKO KIEROWANIA KOMENDANTA POWIATOWEGO PSP </a:t>
            </a:r>
            <a:r>
              <a:rPr lang="pl-PL" sz="19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GRODZISKU WLKP.</a:t>
            </a: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 descr="Obraz zawierający sport, osoba, obuwie, zawody lekkoatletyczne&#10;&#10;Opis wygenerowany automatycznie">
            <a:extLst>
              <a:ext uri="{FF2B5EF4-FFF2-40B4-BE49-F238E27FC236}">
                <a16:creationId xmlns:a16="http://schemas.microsoft.com/office/drawing/2014/main" id="{A78785FD-F900-F83D-D9DC-412DA1BAB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49080"/>
            <a:ext cx="4754724" cy="2232248"/>
          </a:xfrm>
          <a:prstGeom prst="rect">
            <a:avLst/>
          </a:prstGeom>
        </p:spPr>
      </p:pic>
      <p:pic>
        <p:nvPicPr>
          <p:cNvPr id="6" name="Obraz 5" descr="Obraz zawierający sport, siatkówka, sprzęt sportowy, zawody lekkoatletyczne&#10;&#10;Opis wygenerowany automatycznie">
            <a:extLst>
              <a:ext uri="{FF2B5EF4-FFF2-40B4-BE49-F238E27FC236}">
                <a16:creationId xmlns:a16="http://schemas.microsoft.com/office/drawing/2014/main" id="{7877BA19-5C0C-E523-1C45-DB4633C8D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6" y="1844824"/>
            <a:ext cx="469751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A955AF-4897-4082-AC3D-96730464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PREWENCJA SPOŁECZNA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4D4838-7101-453F-8D34-4FF7CF643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276872"/>
            <a:ext cx="8784976" cy="3554264"/>
          </a:xfrm>
        </p:spPr>
        <p:txBody>
          <a:bodyPr/>
          <a:lstStyle/>
          <a:p>
            <a:pPr marL="0" lvl="0" indent="0" algn="just">
              <a:spcAft>
                <a:spcPts val="0"/>
              </a:spcAft>
              <a:buSzPts val="1200"/>
              <a:buNone/>
              <a:tabLst>
                <a:tab pos="457200" algn="l"/>
              </a:tabLst>
            </a:pPr>
            <a:r>
              <a:rPr lang="pl-P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Realizując zadania z zakresu profilaktyki społecznej mającej na celu poprawę bezpieczeństwa, podczas szeregu spotkań edukacyjnych z mieszkańcami powiatu                      </a:t>
            </a:r>
            <a:r>
              <a:rPr lang="pl-P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24 spotkaniach szacunkowo udział wzięło 6 221 osób.</a:t>
            </a:r>
          </a:p>
          <a:p>
            <a:pPr marL="0" lvl="0" indent="0" algn="just">
              <a:spcAft>
                <a:spcPts val="0"/>
              </a:spcAft>
              <a:buSzPts val="1200"/>
              <a:buNone/>
              <a:tabLst>
                <a:tab pos="457200" algn="l"/>
              </a:tabLst>
            </a:pPr>
            <a:endParaRPr lang="pl-PL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800" lvl="1" indent="0" algn="just">
              <a:spcAft>
                <a:spcPts val="0"/>
              </a:spcAft>
              <a:buSzPts val="1200"/>
              <a:buNone/>
              <a:tabLst>
                <a:tab pos="444500" algn="l"/>
              </a:tabLst>
            </a:pP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Największym przedsięwzięciem o tematyce ogólnorozumianego bezpieczeństwa były Dni otwarte Komendy z okazji Dnia Strażaka, w których wzięło udział ponad 1 100 dzieci oraz 103 dorosłych.</a:t>
            </a: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200"/>
              <a:buNone/>
              <a:tabLst>
                <a:tab pos="457200" algn="l"/>
              </a:tabLst>
            </a:pPr>
            <a:br>
              <a:rPr lang="pl-P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07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2EB08D-BFBF-8097-E326-5C461A5C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PREWENCJA SPOŁECZNA</a:t>
            </a:r>
          </a:p>
        </p:txBody>
      </p:sp>
      <p:pic>
        <p:nvPicPr>
          <p:cNvPr id="7" name="Symbol zastępczy zawartości 6" descr="Obraz zawierający osoba, ubrania, Ludzka twarz, chłopiec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0788778-0F75-9E31-D21D-E0655FA84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5832648" cy="4896544"/>
          </a:xfrm>
        </p:spPr>
      </p:pic>
    </p:spTree>
    <p:extLst>
      <p:ext uri="{BB962C8B-B14F-4D97-AF65-F5344CB8AC3E}">
        <p14:creationId xmlns:p14="http://schemas.microsoft.com/office/powerpoint/2010/main" val="31912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B1A3FC-90CB-F5B9-CEB1-3C977A70E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PREWENCJA SPOŁECZNA</a:t>
            </a:r>
          </a:p>
        </p:txBody>
      </p:sp>
      <p:pic>
        <p:nvPicPr>
          <p:cNvPr id="5" name="Symbol zastępczy zawartości 4" descr="Obraz zawierający ubrania, osoba, Ludzka twarz, dziewczy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20278AC-CD4D-116C-1164-83C5092CD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6696744" cy="4608512"/>
          </a:xfrm>
        </p:spPr>
      </p:pic>
    </p:spTree>
    <p:extLst>
      <p:ext uri="{BB962C8B-B14F-4D97-AF65-F5344CB8AC3E}">
        <p14:creationId xmlns:p14="http://schemas.microsoft.com/office/powerpoint/2010/main" val="19168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FINANSE KOMENDY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BFF6CCB-EC0C-49E2-B6FD-2C16FEB7015F}"/>
              </a:ext>
            </a:extLst>
          </p:cNvPr>
          <p:cNvSpPr/>
          <p:nvPr/>
        </p:nvSpPr>
        <p:spPr>
          <a:xfrm>
            <a:off x="7236" y="1822310"/>
            <a:ext cx="9136764" cy="500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680">
              <a:lnSpc>
                <a:spcPct val="115000"/>
              </a:lnSpc>
              <a:spcAft>
                <a:spcPts val="0"/>
              </a:spcAft>
            </a:pP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89535">
              <a:lnSpc>
                <a:spcPct val="115000"/>
              </a:lnSpc>
              <a:spcAft>
                <a:spcPts val="0"/>
              </a:spcAft>
            </a:pPr>
            <a:r>
              <a:rPr lang="pl-PL" sz="1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34E1640-CABF-4E03-78DB-5DC84A4A1EBA}"/>
              </a:ext>
            </a:extLst>
          </p:cNvPr>
          <p:cNvSpPr txBox="1"/>
          <p:nvPr/>
        </p:nvSpPr>
        <p:spPr>
          <a:xfrm>
            <a:off x="359532" y="1428903"/>
            <a:ext cx="8604956" cy="4209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Komenda Powiatowa PSP w Grodzisku Wlkp. w roku 2024 dysponowała środkami finansowymi przekazanymi z budżetu państwa oraz dodatkowymi środkami pozyskanymi poprzez Fundusz Wsparcia Komendanta Wojewódzkiego.</a:t>
            </a:r>
          </a:p>
          <a:p>
            <a:pPr indent="449580" algn="just">
              <a:lnSpc>
                <a:spcPct val="115000"/>
              </a:lnSpc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Środki z budżetu państwa wraz z przyznanymi w ciągu roku rezerwami dla grodziskiej jednostki w 2024 r. wyniosły 8 066 655,92zł.</a:t>
            </a:r>
          </a:p>
          <a:p>
            <a:pPr indent="311785" algn="just">
              <a:lnSpc>
                <a:spcPct val="115000"/>
              </a:lnSpc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roku 2024 Komenda Powiatowa pozyskała na Fundusz Wsparcia dodatkowe środki               w wysokości 562 000 zł, w tym: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870585" algn="l"/>
              </a:tabLst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Powiat Grodzisk Wlkp. 		144 000 zł </a:t>
            </a: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zwrot ryczałtu z   									Prokuratury Rejonowej za użyczenie 							powierzchni biurowej)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870585" algn="l"/>
              </a:tabLst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Gmina Grodzisk Wlkp.        	412 000 zł</a:t>
            </a: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870585" algn="l"/>
              </a:tabLst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Nadleśnictwo Grodzisk Wlkp.	    3 000 zł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870585" algn="l"/>
              </a:tabLst>
            </a:pPr>
            <a:r>
              <a:rPr lang="pl-PL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Nadleśnictwo Konstantynowo 	    3 000 zł</a:t>
            </a: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EDB7C-E7FA-B1FC-617C-3AE21F9DF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9CDA95-3394-85C4-BE6A-A6753A11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PREWENCJA SPOŁECZNA</a:t>
            </a:r>
          </a:p>
        </p:txBody>
      </p:sp>
      <p:pic>
        <p:nvPicPr>
          <p:cNvPr id="7" name="Symbol zastępczy zawartości 6" descr="Obraz zawierający ubrania, na wolnym powietrzu, osoba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5C7B980-7C90-DA74-FC42-DFA7BA121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624736" cy="4597971"/>
          </a:xfrm>
        </p:spPr>
      </p:pic>
    </p:spTree>
    <p:extLst>
      <p:ext uri="{BB962C8B-B14F-4D97-AF65-F5344CB8AC3E}">
        <p14:creationId xmlns:p14="http://schemas.microsoft.com/office/powerpoint/2010/main" val="6063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D6E83D-4662-4556-9FAE-3D6E266B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59522"/>
            <a:ext cx="7776864" cy="1143000"/>
          </a:xfrm>
        </p:spPr>
        <p:txBody>
          <a:bodyPr/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KONTROLNO -ROZPOZNAWCZA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C1BF947-8E11-462A-B765-E563CD38404E}"/>
              </a:ext>
            </a:extLst>
          </p:cNvPr>
          <p:cNvSpPr/>
          <p:nvPr/>
        </p:nvSpPr>
        <p:spPr>
          <a:xfrm>
            <a:off x="0" y="1916832"/>
            <a:ext cx="9144000" cy="2623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l-PL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ramach nadzoru nad przestrzeganiem przepisów z zakresu ochrony przeciwpożarowej w roku 2024 funkcjonariusze tutejszej Komendy przeprowadzili                     60 (63 w 2023 r.) czynności kontrolno – rozpoznawczych na 40 zaplanowanych                            w harmonogramie rocznym (33 w 2023 r.)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tym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 czynności związanych z odbiorami budynków. </a:t>
            </a:r>
          </a:p>
          <a:p>
            <a:pPr algn="just">
              <a:lnSpc>
                <a:spcPct val="115000"/>
              </a:lnSpc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A2C7EE4-452C-40EA-BF81-46524572122A}"/>
              </a:ext>
            </a:extLst>
          </p:cNvPr>
          <p:cNvSpPr/>
          <p:nvPr/>
        </p:nvSpPr>
        <p:spPr>
          <a:xfrm>
            <a:off x="-9399" y="1996435"/>
            <a:ext cx="9144000" cy="1057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95F51C69-2080-92D3-34C4-EC31BBA53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125771"/>
              </p:ext>
            </p:extLst>
          </p:nvPr>
        </p:nvGraphicFramePr>
        <p:xfrm>
          <a:off x="611560" y="3501008"/>
          <a:ext cx="806489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43B25F83-66B6-BC9A-58F6-A8CF1577F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0818535"/>
              </p:ext>
            </p:extLst>
          </p:nvPr>
        </p:nvGraphicFramePr>
        <p:xfrm>
          <a:off x="1259632" y="3645024"/>
          <a:ext cx="648072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6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8F4960-62A0-5A88-2D07-0552C2BF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KONTROLNO -ROZPOZNAWCZA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999604D-F9A3-EAE1-DB79-D9B80A2485BF}"/>
              </a:ext>
            </a:extLst>
          </p:cNvPr>
          <p:cNvSpPr txBox="1"/>
          <p:nvPr/>
        </p:nvSpPr>
        <p:spPr>
          <a:xfrm>
            <a:off x="457200" y="1772816"/>
            <a:ext cx="8435280" cy="1878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ramach czynności kontrolno–rozpoznawczych prowadzonych w związku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odbiorami obiektów, na 10 przeprowadzonych kontroli we wszystkich wydano stanowisko bez zastrzeżeń. </a:t>
            </a:r>
          </a:p>
          <a:p>
            <a:endParaRPr lang="pl-PL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Rodzaje obiektów poddanych w 2024 roku czynnościom kontrolno – rozpoznawczym.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A03FB035-1314-9D81-522A-DB7D7FC27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925471"/>
              </p:ext>
            </p:extLst>
          </p:nvPr>
        </p:nvGraphicFramePr>
        <p:xfrm>
          <a:off x="1619672" y="3501008"/>
          <a:ext cx="5297959" cy="278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52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DC8EEF-D92D-4A50-9BD9-69CF47C3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02" y="210470"/>
            <a:ext cx="8229600" cy="1143000"/>
          </a:xfrm>
        </p:spPr>
        <p:txBody>
          <a:bodyPr/>
          <a:lstStyle/>
          <a:p>
            <a:r>
              <a:rPr lang="pl-PL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KONTROLNO -ROZPOZNAWCZA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C31652D-3985-9E24-EF4C-8F5A54E1F506}"/>
              </a:ext>
            </a:extLst>
          </p:cNvPr>
          <p:cNvSpPr txBox="1"/>
          <p:nvPr/>
        </p:nvSpPr>
        <p:spPr>
          <a:xfrm>
            <a:off x="107504" y="1938281"/>
            <a:ext cx="8856984" cy="438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Łącznie w roku 2024 kontrolom poddano 87 obiektów, z których w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nie stwierdzono żadnej nieprawidłowości, natomiast w 31 obiektach stwierdzono łącznie 151 nieprawidłowości, co daje średnio 1,73 nieprawidłowości na jeden obiekt.</a:t>
            </a:r>
          </a:p>
          <a:p>
            <a:pPr indent="449580" algn="just">
              <a:lnSpc>
                <a:spcPct val="115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roku 2024 wydano 4 opinie dotyczące organizacji imprez masowych, 2 opinie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dot. spełnienia wymagań z zakresu ochrony przeciwpożarowej w miejscach wypoczynku dzieci                   i młodzieży, przeprowadzono 3 czynności kontrolno-rozpoznawcze związane ze sprawdzeniem wykonania zaleceń operatów przeciwpożarowych w miejscach gromadzenia odpadów po których wydano            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postanowień organu I instancji.</a:t>
            </a:r>
          </a:p>
          <a:p>
            <a:pPr indent="360680" algn="just">
              <a:lnSpc>
                <a:spcPct val="115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Ważnym elementem dotyczącym bezpieczeństwa w obiektach, jest funkcjonowanie systemu monitoringu pożarowego, za pomocą którego sygnał z instalacji wykrywania pożaru zainstalowanej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obiekcie trafia do systemu alarmowego w komendzie. Na koniec roku 2024 do systemu podłączone były łącznie 26 obiekty (24 w 2023 roku), w tym wszystkie, których podłączenie wynika bezpośrednio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ustawy o ochronie przeciwpożarowej.</a:t>
            </a:r>
          </a:p>
          <a:p>
            <a:pPr indent="449580" algn="just">
              <a:lnSpc>
                <a:spcPct val="115000"/>
              </a:lnSpc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6247F8-530A-4DB1-BA37-05E67700B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7704856" cy="922114"/>
          </a:xfrm>
        </p:spPr>
        <p:txBody>
          <a:bodyPr/>
          <a:lstStyle/>
          <a:p>
            <a:br>
              <a:rPr lang="pl-PL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KONTROLNO –ROZPOZNAWCZA</a:t>
            </a:r>
            <a:br>
              <a:rPr lang="pl-PL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STWIERDZONE NIEPRAWIDŁOWOŚCI W GRUPIE OBIEKTÓW PRODUKCYJNO-MAGAZYNOWYCH, LASACH I GOSPODARSTWACH ROLNYCH</a:t>
            </a:r>
            <a:br>
              <a:rPr lang="pl-PL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3C8CF3-AEDC-453A-BEE2-47B42CD5D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147" y="3364984"/>
            <a:ext cx="133171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5E7E7A27-5DA7-7E91-61F7-500BA1F823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745539"/>
              </p:ext>
            </p:extLst>
          </p:nvPr>
        </p:nvGraphicFramePr>
        <p:xfrm>
          <a:off x="1187624" y="1988841"/>
          <a:ext cx="6696744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74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512410-4611-406F-9996-E483E618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598" y="692696"/>
            <a:ext cx="8229600" cy="724942"/>
          </a:xfrm>
        </p:spPr>
        <p:txBody>
          <a:bodyPr/>
          <a:lstStyle/>
          <a:p>
            <a:r>
              <a:rPr lang="pl-PL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KONTROLNO –ROZPOZNAWCZA</a:t>
            </a:r>
            <a:br>
              <a:rPr lang="pl-PL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RODZAJE STWIERDZONYCH NIEPRAWIDŁOWOŚCI W GRUPIE OBIEKTÓW </a:t>
            </a:r>
            <a:b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UŻYTECZNOŚCI PUBLICZNEJ, ZAMIESZKANIA ZBIOROWEGO</a:t>
            </a:r>
            <a:b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 MIESZKALNYCH</a:t>
            </a:r>
            <a:br>
              <a:rPr lang="pl-P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9A4CE9F-A0BC-47FA-A411-431C608AE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597" y="3062287"/>
            <a:ext cx="1435169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96FB03B0-0A41-7273-4B85-640700040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120509"/>
              </p:ext>
            </p:extLst>
          </p:nvPr>
        </p:nvGraphicFramePr>
        <p:xfrm>
          <a:off x="899592" y="2060848"/>
          <a:ext cx="753122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D4A15-377A-B996-AC00-C0E06C530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KONTROLNO-ROZPOZNAWCZA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9E23D0-FDF5-392E-1896-163A7F18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/>
          <a:lstStyle/>
          <a:p>
            <a:pPr indent="0" algn="just">
              <a:lnSpc>
                <a:spcPct val="115000"/>
              </a:lnSpc>
              <a:buNone/>
            </a:pPr>
            <a: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przeprowadzonej analizy pożarów na terenie powiatu grodziskiego na 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pożarów powstałych w roku 2024, aż 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stanowiło pożary sadzy 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przewodach kominowych. Najwięcej pożarów odnotowano w gminie Grodzisk Wielkopolski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 aż 8, następnie 4 pożary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gminie Kamieniec,               po 3 pożary w gminie Granowo i gminie Rakoniewice oraz 2 pożary w gminie Wielichowo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pl-PL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W związku z tym podjęto działania prewencyjno-informacyjne mające na celu uświadomić społeczeństwo o obowiązku prawnym dotyczącym czyszczenia przewodów kominowych                            oraz</a:t>
            </a:r>
            <a:r>
              <a:rPr lang="pl-PL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zagrożeniach jakie niosą pożary sadzy w kominach.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l-PL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C023FCAE-AB92-85BE-3AA4-A352DBA9E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382612"/>
              </p:ext>
            </p:extLst>
          </p:nvPr>
        </p:nvGraphicFramePr>
        <p:xfrm>
          <a:off x="1223628" y="3717032"/>
          <a:ext cx="669674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28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1219D1-1AC6-6AD6-02AE-D78C271A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POŻARY PRZEWODÓW KOMINOWYCH</a:t>
            </a:r>
          </a:p>
        </p:txBody>
      </p:sp>
      <p:pic>
        <p:nvPicPr>
          <p:cNvPr id="7" name="Symbol zastępczy zawartości 6" descr="Obraz zawierający przyroda&#10;&#10;Opis wygenerowany automatycznie">
            <a:extLst>
              <a:ext uri="{FF2B5EF4-FFF2-40B4-BE49-F238E27FC236}">
                <a16:creationId xmlns:a16="http://schemas.microsoft.com/office/drawing/2014/main" id="{47CD8A98-3D7E-D7FA-9C02-232128F90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05" y="1587387"/>
            <a:ext cx="2935929" cy="2562378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B3E39E4-9FCD-4E33-38BA-0FCBEAFB4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8" y="1680608"/>
            <a:ext cx="2839262" cy="2756503"/>
          </a:xfrm>
          <a:prstGeom prst="rect">
            <a:avLst/>
          </a:prstGeom>
        </p:spPr>
      </p:pic>
      <p:pic>
        <p:nvPicPr>
          <p:cNvPr id="11" name="Obraz 10" descr="Obraz zawierający ściana, wewnątrz, bałagan, brudne&#10;&#10;Opis wygenerowany automatycznie">
            <a:extLst>
              <a:ext uri="{FF2B5EF4-FFF2-40B4-BE49-F238E27FC236}">
                <a16:creationId xmlns:a16="http://schemas.microsoft.com/office/drawing/2014/main" id="{99D9A2F1-0CD8-AD56-7E71-B4FBA7612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05" y="1700808"/>
            <a:ext cx="2657895" cy="472514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DA774CF-E820-A060-FBC6-66DD31F7A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" y="4612260"/>
            <a:ext cx="2935929" cy="1651460"/>
          </a:xfrm>
          <a:prstGeom prst="rect">
            <a:avLst/>
          </a:prstGeom>
        </p:spPr>
      </p:pic>
      <p:pic>
        <p:nvPicPr>
          <p:cNvPr id="15" name="Obraz 14" descr="Obraz zawierający pączek, wyroby metalowe, zamknąć, sprzęt&#10;&#10;Opis wygenerowany automatycznie">
            <a:extLst>
              <a:ext uri="{FF2B5EF4-FFF2-40B4-BE49-F238E27FC236}">
                <a16:creationId xmlns:a16="http://schemas.microsoft.com/office/drawing/2014/main" id="{6D2FDC6C-1E9C-0778-3C76-7E80C0E036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11" y="4303473"/>
            <a:ext cx="2839263" cy="22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A676FA-3218-4CB8-8ABF-5DC99278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XVII OBÓZ MDP W MIEJSCOWOŚCI BRENNO. </a:t>
            </a:r>
            <a:b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LIPIEC i SIERPIEŃ 2024 ROK</a:t>
            </a:r>
            <a:b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TURNUSY - ŁĄCZNIE 100 DZIECI Z POWIATU GRODZISKIEGO</a:t>
            </a:r>
            <a:br>
              <a:rPr lang="pl-PL" sz="1900" dirty="0">
                <a:effectLst/>
              </a:rPr>
            </a:br>
            <a:endParaRPr lang="pl-PL" sz="1900" dirty="0"/>
          </a:p>
        </p:txBody>
      </p:sp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4AC530E0-DA6E-F882-67A2-30671737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" y="1844824"/>
            <a:ext cx="4211960" cy="30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">
            <a:extLst>
              <a:ext uri="{FF2B5EF4-FFF2-40B4-BE49-F238E27FC236}">
                <a16:creationId xmlns:a16="http://schemas.microsoft.com/office/drawing/2014/main" id="{2E174D27-CFD6-6B54-5209-1E1BDDFD7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88" y="4077072"/>
            <a:ext cx="54351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">
            <a:extLst>
              <a:ext uri="{FF2B5EF4-FFF2-40B4-BE49-F238E27FC236}">
                <a16:creationId xmlns:a16="http://schemas.microsoft.com/office/drawing/2014/main" id="{8CB50324-6DFF-F81F-D502-3B666B76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6" y="1844824"/>
            <a:ext cx="40324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/>
          <p:cNvSpPr txBox="1">
            <a:spLocks/>
          </p:cNvSpPr>
          <p:nvPr/>
        </p:nvSpPr>
        <p:spPr bwMode="auto">
          <a:xfrm>
            <a:off x="3707904" y="1988840"/>
            <a:ext cx="5436096" cy="39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/>
            <a:r>
              <a:rPr lang="pl-PL" altLang="pl-PL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w roku 2025??</a:t>
            </a:r>
          </a:p>
          <a:p>
            <a:pPr algn="just" eaLnBrk="1" hangingPunct="1"/>
            <a:r>
              <a:rPr lang="pl-PL" altLang="pl-PL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Nadanie sztandaru KP PSP</a:t>
            </a:r>
          </a:p>
          <a:p>
            <a:pPr algn="just" eaLnBrk="1" hangingPunct="1"/>
            <a:r>
              <a:rPr lang="pl-PL" altLang="pl-PL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Termomodernizacja obiektu</a:t>
            </a:r>
          </a:p>
          <a:p>
            <a:pPr algn="just" eaLnBrk="1" hangingPunct="1"/>
            <a:r>
              <a:rPr lang="pl-PL" altLang="pl-PL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Remonty pomieszczeń</a:t>
            </a:r>
          </a:p>
          <a:p>
            <a:pPr algn="just" eaLnBrk="1" hangingPunct="1"/>
            <a:r>
              <a:rPr lang="pl-PL" altLang="pl-PL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Rozbudowa garaży</a:t>
            </a:r>
          </a:p>
          <a:p>
            <a:pPr algn="just" eaLnBrk="1" hangingPunct="1"/>
            <a:r>
              <a:rPr lang="pl-PL" altLang="pl-PL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Zakup Quad /uzupełnienie normatywu/</a:t>
            </a:r>
          </a:p>
          <a:p>
            <a:pPr algn="just" eaLnBrk="1" hangingPunct="1"/>
            <a:endParaRPr lang="pl-PL" altLang="pl-PL" sz="2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4491390" y="5153032"/>
            <a:ext cx="4449216" cy="1189457"/>
          </a:xfrm>
        </p:spPr>
        <p:txBody>
          <a:bodyPr/>
          <a:lstStyle/>
          <a:p>
            <a:endParaRPr lang="pl-PL" sz="1600" dirty="0">
              <a:solidFill>
                <a:srgbClr val="FFFFFF"/>
              </a:solidFill>
            </a:endParaRPr>
          </a:p>
          <a:p>
            <a:endParaRPr lang="pl-PL" sz="1600" dirty="0">
              <a:solidFill>
                <a:srgbClr val="FFFFFF"/>
              </a:solidFill>
            </a:endParaRPr>
          </a:p>
          <a:p>
            <a:endParaRPr lang="pl-PL" sz="1600" dirty="0">
              <a:solidFill>
                <a:srgbClr val="FFFFFF"/>
              </a:solidFill>
            </a:endParaRPr>
          </a:p>
          <a:p>
            <a:pPr algn="ctr"/>
            <a:r>
              <a:rPr lang="pl-PL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GRODZISK WLKP., 25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lutego 2025 r. </a:t>
            </a:r>
          </a:p>
        </p:txBody>
      </p:sp>
    </p:spTree>
    <p:extLst>
      <p:ext uri="{BB962C8B-B14F-4D97-AF65-F5344CB8AC3E}">
        <p14:creationId xmlns:p14="http://schemas.microsoft.com/office/powerpoint/2010/main" val="14213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EE3B96-0632-4CC3-9ABD-C7E5A0BD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3" y="188640"/>
            <a:ext cx="8229600" cy="172819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PROCENTOWE ZESTAWIENIE WYDATKÓW </a:t>
            </a:r>
            <a:b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POSZCZEGÓLNE DZIAŁANIA W UKŁADZIE ZADANIOWYM</a:t>
            </a:r>
            <a:b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2400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C68D2A5-CEC0-C1B8-A555-9FED2FEABB21}"/>
              </a:ext>
            </a:extLst>
          </p:cNvPr>
          <p:cNvGraphicFramePr/>
          <p:nvPr/>
        </p:nvGraphicFramePr>
        <p:xfrm>
          <a:off x="755575" y="1847850"/>
          <a:ext cx="7507157" cy="438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AC1EB0D1-B60F-9785-70B0-574046DFF269}"/>
              </a:ext>
            </a:extLst>
          </p:cNvPr>
          <p:cNvGraphicFramePr>
            <a:graphicFrameLocks/>
          </p:cNvGraphicFramePr>
          <p:nvPr/>
        </p:nvGraphicFramePr>
        <p:xfrm>
          <a:off x="467544" y="1844040"/>
          <a:ext cx="8064896" cy="4609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D8A7E-0E2F-0A8C-1BD6-7511EBC5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1F08A505-9E18-77B1-153C-E20DAE2AD6E9}"/>
              </a:ext>
            </a:extLst>
          </p:cNvPr>
          <p:cNvSpPr txBox="1">
            <a:spLocks/>
          </p:cNvSpPr>
          <p:nvPr/>
        </p:nvSpPr>
        <p:spPr bwMode="auto">
          <a:xfrm>
            <a:off x="3701516" y="2626266"/>
            <a:ext cx="5436096" cy="22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pl-PL" altLang="pl-PL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</a:t>
            </a:r>
          </a:p>
        </p:txBody>
      </p:sp>
      <p:sp>
        <p:nvSpPr>
          <p:cNvPr id="2" name="Podtytuł 1">
            <a:extLst>
              <a:ext uri="{FF2B5EF4-FFF2-40B4-BE49-F238E27FC236}">
                <a16:creationId xmlns:a16="http://schemas.microsoft.com/office/drawing/2014/main" id="{00F6F90F-CF41-F5DE-6BAC-BB472D623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390" y="5153032"/>
            <a:ext cx="4449216" cy="1189457"/>
          </a:xfrm>
        </p:spPr>
        <p:txBody>
          <a:bodyPr/>
          <a:lstStyle/>
          <a:p>
            <a:endParaRPr lang="pl-PL" sz="1600" dirty="0">
              <a:solidFill>
                <a:srgbClr val="FFFFFF"/>
              </a:solidFill>
            </a:endParaRPr>
          </a:p>
          <a:p>
            <a:endParaRPr lang="pl-PL" sz="1600" dirty="0">
              <a:solidFill>
                <a:srgbClr val="FFFFFF"/>
              </a:solidFill>
            </a:endParaRPr>
          </a:p>
          <a:p>
            <a:endParaRPr lang="pl-PL" sz="1600" dirty="0">
              <a:solidFill>
                <a:srgbClr val="FFFFFF"/>
              </a:solidFill>
            </a:endParaRPr>
          </a:p>
          <a:p>
            <a:pPr algn="ctr"/>
            <a:r>
              <a:rPr lang="pl-PL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GRODZISK WLKP., 25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lutego 2025 r. </a:t>
            </a:r>
          </a:p>
        </p:txBody>
      </p:sp>
    </p:spTree>
    <p:extLst>
      <p:ext uri="{BB962C8B-B14F-4D97-AF65-F5344CB8AC3E}">
        <p14:creationId xmlns:p14="http://schemas.microsoft.com/office/powerpoint/2010/main" val="14123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19903C-8A2C-1451-AD3B-41472FB58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FINANSE – WYDATKOWANIE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E4FCE51F-F9D9-8339-1342-55C605B37DEF}"/>
              </a:ext>
            </a:extLst>
          </p:cNvPr>
          <p:cNvGraphicFramePr>
            <a:graphicFrameLocks/>
          </p:cNvGraphicFramePr>
          <p:nvPr/>
        </p:nvGraphicFramePr>
        <p:xfrm>
          <a:off x="395536" y="1824990"/>
          <a:ext cx="8424936" cy="455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90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380692-70CB-A71B-5F0D-26742022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PRIORYTETOWE WYDATKI BUDŻETOWE ZEALIZOWANE W 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A648D5-291C-0551-F44D-A0536B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20480"/>
          </a:xfrm>
        </p:spPr>
        <p:txBody>
          <a:bodyPr/>
          <a:lstStyle/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Naprawa pokrycia dachowego budynku administracyjnego – 158 000,00zł</a:t>
            </a:r>
          </a:p>
          <a:p>
            <a:pPr>
              <a:buAutoNum type="arabicPeriod"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sprzętu komputerowego – 12 260,00zł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Montaż urządzeń klimatyzacyjnych – 37 000,00zł</a:t>
            </a:r>
          </a:p>
          <a:p>
            <a:pPr>
              <a:buAutoNum type="arabicPeriod"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Naprawa armatury sanitarnej, glazury i terakoty w części sanitariatów</a:t>
            </a: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7 000,00zł</a:t>
            </a:r>
          </a:p>
          <a:p>
            <a:pPr>
              <a:buAutoNum type="arabicPeriod"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Naprawa instalacji odgromowej na budynku garażowym – 9 000,00zł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przyczepki Faro FA50 do pontonu – 4 850,00zł</a:t>
            </a:r>
          </a:p>
          <a:p>
            <a:pPr>
              <a:buAutoNum type="arabicPeriod"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Przegląd roczny wraz z wymianą adapterów, czujników, podpór w drabinie SD31 Iveco </a:t>
            </a:r>
            <a:r>
              <a:rPr kumimoji="0" lang="pl-P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Magirus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6 051,60zł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Remont pomieszczeń magazynowych, pomieszczeń po zalaniu (naprawa instalacji elektrycznej, wymiana punktów świetlnych, wymiana płyt GK, terakoty) – 20 000,00zł</a:t>
            </a:r>
          </a:p>
          <a:p>
            <a:pPr>
              <a:buAutoNum type="arabicPeriod"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16 par butów służbowych </a:t>
            </a: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9 024,00zł</a:t>
            </a:r>
          </a:p>
          <a:p>
            <a:pPr>
              <a:buAutoNum type="arabicPeriod"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45 kompletów ubrań koszarowych – 13 500,00zł</a:t>
            </a:r>
            <a:endParaRPr lang="pl-PL" sz="10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50 szt. </a:t>
            </a: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rządzeń wielofunkcyjnych (wyposażenie osobiste strażaka) </a:t>
            </a: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12 450,00zł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Naprawa urządzenia do uzdatniania wody Kaskada – 11 316,00zł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Naprawa przyczepki do uzdatniania wody – 5 884,00zł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Remont generalny samochodu ratowniczo-gaśniczego </a:t>
            </a:r>
            <a:r>
              <a:rPr lang="pl-PL" sz="1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GBARt</a:t>
            </a: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50 000,00zł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sprzętu do ratownictwa: wysokościowego, wodnego i medycznego – 23 937,12zł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sprzętu łączności oraz ochrony oczu i uszu – 13 588,00zł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wielofunkcyjnego narzędzia do wejść siłowych wraz z końcówką klinową – 13 000,00zł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ubrań specjalnych dla funkcjonariuszy – 5 200,00zł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kamery termowizyjnej – 9 672,00zł</a:t>
            </a:r>
          </a:p>
          <a:p>
            <a:pPr>
              <a:buAutoNum type="arabicPeriod"/>
            </a:pPr>
            <a:r>
              <a:rPr lang="pl-PL" sz="10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Zakup sprzętu armatury wodnej – 3 220,00zł</a:t>
            </a:r>
          </a:p>
          <a:p>
            <a:pPr marL="0" indent="0">
              <a:buNone/>
            </a:pPr>
            <a:endParaRPr lang="pl-PL" sz="10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pl-PL" sz="12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pl-PL" sz="14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Pakiet 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19420</TotalTime>
  <Words>2781</Words>
  <Application>Microsoft Office PowerPoint</Application>
  <PresentationFormat>Pokaz na ekranie (4:3)</PresentationFormat>
  <Paragraphs>684</Paragraphs>
  <Slides>70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7" baseType="lpstr">
      <vt:lpstr>Arial</vt:lpstr>
      <vt:lpstr>Calibri</vt:lpstr>
      <vt:lpstr>Calibri Light</vt:lpstr>
      <vt:lpstr>Symbol</vt:lpstr>
      <vt:lpstr>Times New Roman</vt:lpstr>
      <vt:lpstr>Wingdings</vt:lpstr>
      <vt:lpstr>Diseño predeterminado</vt:lpstr>
      <vt:lpstr>KOMENDA POWIATOWA PSP GRODZISK WLKP.</vt:lpstr>
      <vt:lpstr>Prezentacja programu PowerPoint</vt:lpstr>
      <vt:lpstr>INFORMACJE KADROWE</vt:lpstr>
      <vt:lpstr> WYKSZTAŁCENIE I KWALIFIKACJE KADRY PSP GRODZISK WLKP. </vt:lpstr>
      <vt:lpstr>NAGRODY I AWANSE DLA FUNKCJONARIUSZY</vt:lpstr>
      <vt:lpstr>FINANSE KOMENDY </vt:lpstr>
      <vt:lpstr>PROCENTOWE ZESTAWIENIE WYDATKÓW  NA POSZCZEGÓLNE DZIAŁANIA W UKŁADZIE ZADANIOWYM </vt:lpstr>
      <vt:lpstr>FINANSE – WYDATKOWANIE</vt:lpstr>
      <vt:lpstr>PRIORYTETOWE WYDATKI BUDŻETOWE ZEALIZOWANE W 2024</vt:lpstr>
      <vt:lpstr>DZIAŁALNOŚĆ KWATERMISTRZOWSKO-TECHNICZNA</vt:lpstr>
      <vt:lpstr>DZIAŁALNOŚĆ KWATERMISTRZOWSKO- TECHNICZNA</vt:lpstr>
      <vt:lpstr>DZIAŁALNOŚĆ KWATERMISTRZOWSKO- TECHNICZNA</vt:lpstr>
      <vt:lpstr>DZIAŁALNOŚĆ KWATERMISTRZOWSKO- TECHNICZNA</vt:lpstr>
      <vt:lpstr>DZIAŁALNOŚĆ KWATERMISTRZOWSKO-TECHNICZNA</vt:lpstr>
      <vt:lpstr>PRZEKAZANIA SPRZĘTU DO OSP</vt:lpstr>
      <vt:lpstr>DOTACJE DLA OSP </vt:lpstr>
      <vt:lpstr>DZIAŁALNOŚĆ KWATERMISTRZOWSKO-TECHNICZNA</vt:lpstr>
      <vt:lpstr>OBÓZ MDP Z OSP KAMIENIEC W MIEJSCOWOŚCI  JANSKIE KOUPELE – CZECHY 11.08-17.08.2024r. </vt:lpstr>
      <vt:lpstr>ILOŚĆ INTERWENCJI</vt:lpstr>
      <vt:lpstr>PROCENTOWE ZESTAWIENIE ZDARZEŃ</vt:lpstr>
      <vt:lpstr>CZĘSTOTLIWOŚĆ ZDARZEŃ</vt:lpstr>
      <vt:lpstr>ILOŚĆ INTERWENCJI W POSZCZEGÓLNYCH GMINACH</vt:lpstr>
      <vt:lpstr>RODZAJE ZDARZEŃ W GMINACH  POWIATU GRODZISKIEGO</vt:lpstr>
      <vt:lpstr>WARTOŚĆ STRAT I URATOWANEGO MIENIA W POŻARACH</vt:lpstr>
      <vt:lpstr>LICZBA POSZKODOWANYCH W ZDARZENIACH W LATACH 2023 I 2024</vt:lpstr>
      <vt:lpstr> JEDNOSTKI OSP NA TERENIE POWIATU GRODZISKIEGO </vt:lpstr>
      <vt:lpstr> </vt:lpstr>
      <vt:lpstr>WYJAZDY JEDNOSTEK KSRG</vt:lpstr>
      <vt:lpstr>WYJAZDY OSP SPOZA KSRG</vt:lpstr>
      <vt:lpstr>OBSZARY CHRONIONE</vt:lpstr>
      <vt:lpstr>UDZIAŁ POJAZDÓW STRAŻY POŻARNYCH W DZIAŁANIACH </vt:lpstr>
      <vt:lpstr>UDZIAŁ STRAŻAKÓW                         W DZIAŁANIACH RATOWNICZYCH</vt:lpstr>
      <vt:lpstr>ZESTAWIENIE RODZAJÓW OBIEKTÓW, W KTÓRYCH POWSTAWAŁY POŻARY W LATACH 2023 i 2024</vt:lpstr>
      <vt:lpstr>PRZYCZYNY POWSTAWANIA POŻARÓW</vt:lpstr>
      <vt:lpstr>POŻARY</vt:lpstr>
      <vt:lpstr>POŻARY</vt:lpstr>
      <vt:lpstr>POŻARY</vt:lpstr>
      <vt:lpstr>PRZYCZYNY POWSTAWANIA MIEJSCOWYCH ZAGROŻEŃ</vt:lpstr>
      <vt:lpstr>ANOMALIA POGODOWE</vt:lpstr>
      <vt:lpstr>ANOMALIA POGODOWE</vt:lpstr>
      <vt:lpstr>ANOMALIA POGODOWE</vt:lpstr>
      <vt:lpstr>WYPADKI KOMUNIKACYJNE</vt:lpstr>
      <vt:lpstr>INNE MIEJSCOWE ZAGROŻENIA</vt:lpstr>
      <vt:lpstr>DZIAŁALNOŚĆ OPERACYJNA  I SZKOLENIOWA</vt:lpstr>
      <vt:lpstr>DZIAŁALNOŚĆ OPERACYJNA  I SZKOLENIOWA</vt:lpstr>
      <vt:lpstr>DOSKONALENIE ZAWODOWE RATOWNICTWO WYSOKOŚCIOWE</vt:lpstr>
      <vt:lpstr>RATOWNICTWO  WODNO - LODOWE</vt:lpstr>
      <vt:lpstr>RATOWNICTWO TECHNICZNE</vt:lpstr>
      <vt:lpstr>RATOWNICTWO MEDYCZNE</vt:lpstr>
      <vt:lpstr>Prezentacja programu PowerPoint</vt:lpstr>
      <vt:lpstr>Prezentacja programu PowerPoint</vt:lpstr>
      <vt:lpstr>DZIAŁALNOŚĆ SPORTOWA ORGANIZACJA IMPREZ SPORTOWYCH</vt:lpstr>
      <vt:lpstr>W DNIU 29 CZERWCA 2024 R. NA TERENIE WIEJSKIEGO CENTRUM KULTURY I SPORTU WIGWAM W ZDROJU ODBYŁY SIĘ STRAŻACKIE ZAWODY STRZELECKIE Z BRONI MAŁOKALIBROWEJ – KULOWEJ DLA JEDNOSTEK OSP Z POWIATU GRODZISKEGO</vt:lpstr>
      <vt:lpstr>24 PAŹDZIERNIKA 2024 ROKU  NA TERENIE WIEJSKIEGO CENTRUM KULTURY I SPORTU WIGWAM W ZDROJU ODBYŁY SIĘ VII MISTRZOSTWA WIELKOPOLSKI STRAŻAKÓW PSP  W STRZELECTWIE SPORTOWYM</vt:lpstr>
      <vt:lpstr>1 GRUDNIA W GRODZISKIEJ HALI SPORTOWEJ ROZEGRANO XIX TURNIEJ STRAŻACKICH PIĄTEK PIŁKARSKICH O PUCHAR STAROSTY GRODZISKIEGO</vt:lpstr>
      <vt:lpstr>W DNIU 28 GRUDNIA 2023 R. W GRODZISKIEJ HALI SPORTOWEJ ROZEGRANO ŚWIĄTECZNO – NOWOROCZNY TURNIEJ W PIŁKĘ SIATKOWĄ. W TURNIEJU UDZIAŁ BRAŁY DRUŻYNY REPREZENTUJĄCE ZMIANY SŁUŻBOWE JRG ORAZ ADMINISTRACJĘ I STANOWISKO KIEROWANIA KOMENDANTA POWIATOWEGO PSP W GRODZISKU WLKP.</vt:lpstr>
      <vt:lpstr>PREWENCJA SPOŁECZNA</vt:lpstr>
      <vt:lpstr>PREWENCJA SPOŁECZNA</vt:lpstr>
      <vt:lpstr>PREWENCJA SPOŁECZNA</vt:lpstr>
      <vt:lpstr>PREWENCJA SPOŁECZNA</vt:lpstr>
      <vt:lpstr>DZIAŁALNOŚĆ KONTROLNO -ROZPOZNAWCZA</vt:lpstr>
      <vt:lpstr>DZIAŁALNOŚĆ KONTROLNO -ROZPOZNAWCZA</vt:lpstr>
      <vt:lpstr>DZIAŁALNOŚĆ KONTROLNO -ROZPOZNAWCZA</vt:lpstr>
      <vt:lpstr>  DZIAŁALNOŚĆ KONTROLNO –ROZPOZNAWCZA  STWIERDZONE NIEPRAWIDŁOWOŚCI W GRUPIE OBIEKTÓW PRODUKCYJNO-MAGAZYNOWYCH, LASACH I GOSPODARSTWACH ROLNYCH </vt:lpstr>
      <vt:lpstr>DZIAŁALNOŚĆ KONTROLNO –ROZPOZNAWCZA  RODZAJE STWIERDZONYCH NIEPRAWIDŁOWOŚCI W GRUPIE OBIEKTÓW  UŻYTECZNOŚCI PUBLICZNEJ, ZAMIESZKANIA ZBIOROWEGO  I MIESZKALNYCH </vt:lpstr>
      <vt:lpstr>DZIAŁALNOŚĆ KONTROLNO-ROZPOZNAWCZA</vt:lpstr>
      <vt:lpstr>POŻARY PRZEWODÓW KOMINOWYCH</vt:lpstr>
      <vt:lpstr>XVII OBÓZ MDP W MIEJSCOWOŚCI BRENNO.  LIPIEC i SIERPIEŃ 2024 ROK 2 TURNUSY - ŁĄCZNIE 100 DZIECI Z POWIATU GRODZISKIEGO </vt:lpstr>
      <vt:lpstr>Prezentacja programu PowerPoint</vt:lpstr>
      <vt:lpstr>Prezentacja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Joanna Przybyła</cp:lastModifiedBy>
  <cp:revision>1236</cp:revision>
  <cp:lastPrinted>2025-02-19T06:39:05Z</cp:lastPrinted>
  <dcterms:created xsi:type="dcterms:W3CDTF">2010-05-23T14:28:12Z</dcterms:created>
  <dcterms:modified xsi:type="dcterms:W3CDTF">2025-02-19T06:40:06Z</dcterms:modified>
</cp:coreProperties>
</file>